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7" r:id="rId4"/>
    <p:sldId id="270" r:id="rId5"/>
    <p:sldId id="259" r:id="rId6"/>
    <p:sldId id="260" r:id="rId7"/>
    <p:sldId id="264" r:id="rId8"/>
    <p:sldId id="268" r:id="rId9"/>
    <p:sldId id="266" r:id="rId10"/>
    <p:sldId id="269" r:id="rId11"/>
  </p:sldIdLst>
  <p:sldSz cx="9144000" cy="6858000" type="screen4x3"/>
  <p:notesSz cx="6858000" cy="9144000"/>
  <p:defaultTextStyle>
    <a:defPPr>
      <a:defRPr lang="es-G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  <a:srgbClr val="7F61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>
        <p:scale>
          <a:sx n="60" d="100"/>
          <a:sy n="60" d="100"/>
        </p:scale>
        <p:origin x="-732" y="-10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GT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7192A8-8191-4E61-8F99-C2062594CCA6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GT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GT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B02158-D599-4D2E-B553-42F6FDFE009C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312594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02158-D599-4D2E-B553-42F6FDFE009C}" type="slidenum">
              <a:rPr lang="es-GT" smtClean="0"/>
              <a:t>1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371587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GT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02158-D599-4D2E-B553-42F6FDFE009C}" type="slidenum">
              <a:rPr lang="es-GT" smtClean="0"/>
              <a:t>2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936035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B02158-D599-4D2E-B553-42F6FDFE009C}" type="slidenum">
              <a:rPr lang="es-GT" smtClean="0"/>
              <a:t>9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13003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GT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0B309-C645-4E3B-81E7-340332642603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FB15F-A386-444E-889A-9121E237FF89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776743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0B309-C645-4E3B-81E7-340332642603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FB15F-A386-444E-889A-9121E237FF89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655739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0B309-C645-4E3B-81E7-340332642603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FB15F-A386-444E-889A-9121E237FF89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10264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0B309-C645-4E3B-81E7-340332642603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FB15F-A386-444E-889A-9121E237FF89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589158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0B309-C645-4E3B-81E7-340332642603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FB15F-A386-444E-889A-9121E237FF89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486314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0B309-C645-4E3B-81E7-340332642603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FB15F-A386-444E-889A-9121E237FF89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413019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0B309-C645-4E3B-81E7-340332642603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FB15F-A386-444E-889A-9121E237FF89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830579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0B309-C645-4E3B-81E7-340332642603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FB15F-A386-444E-889A-9121E237FF89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631887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0B309-C645-4E3B-81E7-340332642603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FB15F-A386-444E-889A-9121E237FF89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639585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0B309-C645-4E3B-81E7-340332642603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FB15F-A386-444E-889A-9121E237FF89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838118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GT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0B309-C645-4E3B-81E7-340332642603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FB15F-A386-444E-889A-9121E237FF89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54086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13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22000" t="22000" r="22000" b="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0B309-C645-4E3B-81E7-340332642603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G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FB15F-A386-444E-889A-9121E237FF89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611658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G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1.pn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5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7.jpeg"/><Relationship Id="rId10" Type="http://schemas.openxmlformats.org/officeDocument/2006/relationships/image" Target="../media/image33.jpeg"/><Relationship Id="rId4" Type="http://schemas.openxmlformats.org/officeDocument/2006/relationships/image" Target="../media/image26.jpeg"/><Relationship Id="rId9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26.jpeg"/><Relationship Id="rId12" Type="http://schemas.openxmlformats.org/officeDocument/2006/relationships/image" Target="../media/image4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9.jpeg"/><Relationship Id="rId5" Type="http://schemas.openxmlformats.org/officeDocument/2006/relationships/image" Target="../media/image24.jpeg"/><Relationship Id="rId15" Type="http://schemas.openxmlformats.org/officeDocument/2006/relationships/image" Target="../media/image43.jpeg"/><Relationship Id="rId10" Type="http://schemas.openxmlformats.org/officeDocument/2006/relationships/image" Target="../media/image38.jpeg"/><Relationship Id="rId4" Type="http://schemas.microsoft.com/office/2007/relationships/hdphoto" Target="../media/hdphoto1.wdp"/><Relationship Id="rId9" Type="http://schemas.openxmlformats.org/officeDocument/2006/relationships/image" Target="../media/image37.jpeg"/><Relationship Id="rId1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204864"/>
            <a:ext cx="7772400" cy="1470025"/>
          </a:xfrm>
        </p:spPr>
        <p:txBody>
          <a:bodyPr/>
          <a:lstStyle/>
          <a:p>
            <a:r>
              <a:rPr lang="es-GT" dirty="0" smtClean="0"/>
              <a:t>Asociación La Alianza</a:t>
            </a:r>
            <a:br>
              <a:rPr lang="es-GT" dirty="0" smtClean="0"/>
            </a:br>
            <a:endParaRPr lang="es-GT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-1" y="4581128"/>
            <a:ext cx="9144001" cy="553616"/>
          </a:xfrm>
        </p:spPr>
        <p:txBody>
          <a:bodyPr anchor="ctr">
            <a:noAutofit/>
          </a:bodyPr>
          <a:lstStyle/>
          <a:p>
            <a:r>
              <a:rPr lang="es-GT" sz="2400" dirty="0" smtClean="0"/>
              <a:t>Guatemala, 2017</a:t>
            </a:r>
            <a:endParaRPr lang="es-GT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3668371" cy="1268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793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GT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377332" y="1180780"/>
            <a:ext cx="6821384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61" y="367548"/>
            <a:ext cx="9136439" cy="609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96652" y="-27384"/>
            <a:ext cx="10585177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4544" y="-27383"/>
            <a:ext cx="9613069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96551" y="152918"/>
            <a:ext cx="9540552" cy="6705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186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8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22000" t="22000" r="22000" b="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Asociación La Alianza (ALA)</a:t>
            </a:r>
            <a:endParaRPr lang="es-GT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004664"/>
          </a:xfrm>
        </p:spPr>
        <p:txBody>
          <a:bodyPr anchor="ctr"/>
          <a:lstStyle/>
          <a:p>
            <a:r>
              <a:rPr lang="es-GT" dirty="0" smtClean="0"/>
              <a:t>Es una organización guatemalteca, heredera de una larga tradición de trabajo a favor de la niñez y adolescencia desamparadas del país.</a:t>
            </a:r>
            <a:endParaRPr lang="es-GT" dirty="0"/>
          </a:p>
        </p:txBody>
      </p:sp>
      <p:grpSp>
        <p:nvGrpSpPr>
          <p:cNvPr id="12" name="Agrupar 11"/>
          <p:cNvGrpSpPr/>
          <p:nvPr/>
        </p:nvGrpSpPr>
        <p:grpSpPr>
          <a:xfrm>
            <a:off x="-82672" y="6246049"/>
            <a:ext cx="9263184" cy="711343"/>
            <a:chOff x="220986" y="1015407"/>
            <a:chExt cx="9263184" cy="711343"/>
          </a:xfrm>
        </p:grpSpPr>
        <p:pic>
          <p:nvPicPr>
            <p:cNvPr id="13" name="Imagen 12" descr="IMG_0393.JP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84171" y="1042750"/>
              <a:ext cx="899999" cy="674999"/>
            </a:xfrm>
            <a:prstGeom prst="rect">
              <a:avLst/>
            </a:prstGeom>
          </p:spPr>
        </p:pic>
        <p:grpSp>
          <p:nvGrpSpPr>
            <p:cNvPr id="14" name="Agrupar 13"/>
            <p:cNvGrpSpPr/>
            <p:nvPr/>
          </p:nvGrpSpPr>
          <p:grpSpPr>
            <a:xfrm>
              <a:off x="1561909" y="1018052"/>
              <a:ext cx="7107812" cy="708698"/>
              <a:chOff x="261743" y="5180983"/>
              <a:chExt cx="7107812" cy="708698"/>
            </a:xfrm>
          </p:grpSpPr>
          <p:pic>
            <p:nvPicPr>
              <p:cNvPr id="17" name="Imagen 16" descr="IMG_0129.JPG"/>
              <p:cNvPicPr>
                <a:picLocks noChangeAspect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573757" y="5190978"/>
                <a:ext cx="1133617" cy="683995"/>
              </a:xfrm>
              <a:prstGeom prst="rect">
                <a:avLst/>
              </a:prstGeom>
            </p:spPr>
          </p:pic>
          <p:pic>
            <p:nvPicPr>
              <p:cNvPr id="18" name="7 Imagen" descr="C:\Users\CAPACITACION\Pictures\VARIAS\CUADROS DE ARTE\DSC04583.JPG"/>
              <p:cNvPicPr>
                <a:picLocks noChangeAspect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61743" y="5180983"/>
                <a:ext cx="1541843" cy="669292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19" name="8 Imagen" descr="C:\Users\CAPACITACION\Pictures\VARIAS\CUADROS DE ARTE\DSC04588.JPG"/>
              <p:cNvPicPr>
                <a:picLocks noChangeAspect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4697295" y="5205681"/>
                <a:ext cx="892271" cy="669292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20" name="9 Imagen" descr="C:\Users\CAPACITACION\Pictures\VARIAS\CUADROS DE ARTE\DSC04591.JPG"/>
              <p:cNvPicPr>
                <a:picLocks noChangeAspect="1"/>
              </p:cNvPicPr>
              <p:nvPr/>
            </p:nvPicPr>
            <p:blipFill rotWithShape="1"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939872" y="5205681"/>
                <a:ext cx="992205" cy="669293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21" name="10 Imagen" descr="C:\Users\CAPACITACION\Pictures\VARIAS\CUADROS DE ARTE\DSC04586.JPG"/>
              <p:cNvPicPr>
                <a:picLocks noChangeAspect="1"/>
              </p:cNvPicPr>
              <p:nvPr/>
            </p:nvPicPr>
            <p:blipFill rotWithShape="1"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243213" y="5188419"/>
                <a:ext cx="927961" cy="669293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22" name="Imagen 21" descr="IMG_0144.JPG"/>
              <p:cNvPicPr>
                <a:picLocks noChangeAspect="1"/>
              </p:cNvPicPr>
              <p:nvPr/>
            </p:nvPicPr>
            <p:blipFill rotWithShape="1"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6805053" y="5316013"/>
                <a:ext cx="681446" cy="447559"/>
              </a:xfrm>
              <a:prstGeom prst="rect">
                <a:avLst/>
              </a:prstGeom>
            </p:spPr>
          </p:pic>
          <p:pic>
            <p:nvPicPr>
              <p:cNvPr id="23" name="Imagen 22" descr="IMG_0176.JPG"/>
              <p:cNvPicPr>
                <a:picLocks noChangeAspect="1"/>
              </p:cNvPicPr>
              <p:nvPr/>
            </p:nvPicPr>
            <p:blipFill rotWithShape="1"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792704" y="5180983"/>
                <a:ext cx="460588" cy="683999"/>
              </a:xfrm>
              <a:prstGeom prst="rect">
                <a:avLst/>
              </a:prstGeom>
            </p:spPr>
          </p:pic>
          <p:pic>
            <p:nvPicPr>
              <p:cNvPr id="24" name="Imagen 23" descr="IMG_0144.JPG"/>
              <p:cNvPicPr>
                <a:picLocks noChangeAspect="1"/>
              </p:cNvPicPr>
              <p:nvPr/>
            </p:nvPicPr>
            <p:blipFill rotWithShape="1"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579487" y="5205681"/>
                <a:ext cx="370464" cy="684000"/>
              </a:xfrm>
              <a:prstGeom prst="rect">
                <a:avLst/>
              </a:prstGeom>
            </p:spPr>
          </p:pic>
          <p:pic>
            <p:nvPicPr>
              <p:cNvPr id="25" name="Imagen 24" descr="IMG_0144.JPG"/>
              <p:cNvPicPr>
                <a:picLocks noChangeAspect="1"/>
              </p:cNvPicPr>
              <p:nvPr/>
            </p:nvPicPr>
            <p:blipFill rotWithShape="1"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61095" y="5186441"/>
                <a:ext cx="422741" cy="683999"/>
              </a:xfrm>
              <a:prstGeom prst="rect">
                <a:avLst/>
              </a:prstGeom>
            </p:spPr>
          </p:pic>
        </p:grpSp>
        <p:pic>
          <p:nvPicPr>
            <p:cNvPr id="15" name="Imagen 14" descr="Taza Q350.00.jpeg"/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183735" y="1052658"/>
              <a:ext cx="683999" cy="609498"/>
            </a:xfrm>
            <a:prstGeom prst="rect">
              <a:avLst/>
            </a:prstGeom>
          </p:spPr>
        </p:pic>
        <p:pic>
          <p:nvPicPr>
            <p:cNvPr id="16" name="Imagen 15" descr="Sendy y Merlyn.JPG"/>
            <p:cNvPicPr>
              <a:picLocks noChangeAspect="1"/>
            </p:cNvPicPr>
            <p:nvPr/>
          </p:nvPicPr>
          <p:blipFill rotWithShape="1"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868044" y="970412"/>
              <a:ext cx="684000" cy="7792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519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1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22000" t="22000" r="22000" b="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1143000"/>
          </a:xfrm>
        </p:spPr>
        <p:txBody>
          <a:bodyPr/>
          <a:lstStyle/>
          <a:p>
            <a:r>
              <a:rPr lang="es-GT" dirty="0" smtClean="0"/>
              <a:t>¿A quiénes atendemos?</a:t>
            </a:r>
            <a:endParaRPr lang="es-GT" dirty="0"/>
          </a:p>
        </p:txBody>
      </p:sp>
      <p:sp>
        <p:nvSpPr>
          <p:cNvPr id="15" name="14 Marcador de texto"/>
          <p:cNvSpPr>
            <a:spLocks noGrp="1"/>
          </p:cNvSpPr>
          <p:nvPr>
            <p:ph type="body" idx="1"/>
          </p:nvPr>
        </p:nvSpPr>
        <p:spPr>
          <a:xfrm>
            <a:off x="1115616" y="885220"/>
            <a:ext cx="3681598" cy="639762"/>
          </a:xfrm>
        </p:spPr>
        <p:txBody>
          <a:bodyPr/>
          <a:lstStyle/>
          <a:p>
            <a:r>
              <a:rPr lang="es-GT" dirty="0" smtClean="0"/>
              <a:t>Actualmente</a:t>
            </a:r>
            <a:endParaRPr lang="es-GT" dirty="0"/>
          </a:p>
        </p:txBody>
      </p:sp>
      <p:sp>
        <p:nvSpPr>
          <p:cNvPr id="16" name="15 Marcador de contenido"/>
          <p:cNvSpPr>
            <a:spLocks noGrp="1"/>
          </p:cNvSpPr>
          <p:nvPr>
            <p:ph sz="half" idx="2"/>
          </p:nvPr>
        </p:nvSpPr>
        <p:spPr>
          <a:xfrm>
            <a:off x="1063740" y="1672407"/>
            <a:ext cx="3868300" cy="3951288"/>
          </a:xfrm>
        </p:spPr>
        <p:txBody>
          <a:bodyPr>
            <a:noAutofit/>
          </a:bodyPr>
          <a:lstStyle/>
          <a:p>
            <a:r>
              <a:rPr lang="es-GT" sz="1600" dirty="0" smtClean="0"/>
              <a:t>NN de </a:t>
            </a:r>
            <a:r>
              <a:rPr lang="es-GT" sz="1600" dirty="0"/>
              <a:t>0-5 años, hijos(as) de </a:t>
            </a:r>
            <a:r>
              <a:rPr lang="es-GT" sz="1600" dirty="0" smtClean="0"/>
              <a:t> </a:t>
            </a:r>
            <a:r>
              <a:rPr lang="es-GT" sz="1600" dirty="0"/>
              <a:t>madres </a:t>
            </a:r>
            <a:r>
              <a:rPr lang="es-GT" sz="1600" dirty="0" smtClean="0"/>
              <a:t>adolescentes abrigadas.</a:t>
            </a:r>
            <a:endParaRPr lang="es-GT" sz="1600" dirty="0"/>
          </a:p>
          <a:p>
            <a:pPr lvl="0"/>
            <a:r>
              <a:rPr lang="es-GT" sz="1600" dirty="0" smtClean="0"/>
              <a:t>N </a:t>
            </a:r>
            <a:r>
              <a:rPr lang="es-GT" sz="1600" dirty="0"/>
              <a:t>de 6-12 años, </a:t>
            </a:r>
            <a:r>
              <a:rPr lang="es-GT" sz="1600" dirty="0" smtClean="0"/>
              <a:t>hermanas  </a:t>
            </a:r>
            <a:r>
              <a:rPr lang="es-GT" sz="1600" dirty="0"/>
              <a:t>de adolescentes abrigadas, en </a:t>
            </a:r>
            <a:r>
              <a:rPr lang="es-GT" sz="1600" dirty="0" smtClean="0"/>
              <a:t>riesgo.</a:t>
            </a:r>
            <a:endParaRPr lang="es-GT" sz="1600" dirty="0"/>
          </a:p>
          <a:p>
            <a:pPr lvl="0"/>
            <a:r>
              <a:rPr lang="es-GT" sz="1600" dirty="0" smtClean="0"/>
              <a:t>1.) Adolescentes ( mujeres  y hombres) </a:t>
            </a:r>
            <a:r>
              <a:rPr lang="es-GT" sz="1600" dirty="0"/>
              <a:t>de 13 a 18 </a:t>
            </a:r>
            <a:r>
              <a:rPr lang="es-GT" sz="1600" dirty="0" smtClean="0"/>
              <a:t>años, 2.) adolescentes  madres 3.) adolescentes con discapacidad que puedan valerse por sí mismas, todas víctimas </a:t>
            </a:r>
            <a:r>
              <a:rPr lang="es-GT" sz="1600" dirty="0"/>
              <a:t>de las diferentes formas de violencia directa,  agresión sexual, trata de </a:t>
            </a:r>
            <a:r>
              <a:rPr lang="es-GT" sz="1600" dirty="0" smtClean="0"/>
              <a:t>personas, </a:t>
            </a:r>
            <a:r>
              <a:rPr lang="es-GT" sz="1600" dirty="0"/>
              <a:t>incluyendo migrantes</a:t>
            </a:r>
            <a:r>
              <a:rPr lang="es-GT" sz="1600" dirty="0" smtClean="0"/>
              <a:t>.</a:t>
            </a:r>
            <a:endParaRPr lang="es-GT" sz="1600" dirty="0"/>
          </a:p>
          <a:p>
            <a:pPr lvl="0"/>
            <a:r>
              <a:rPr lang="es-GT" sz="1600" dirty="0" smtClean="0"/>
              <a:t>Jóvenes </a:t>
            </a:r>
            <a:r>
              <a:rPr lang="es-GT" sz="1600" dirty="0"/>
              <a:t>huéspedes y en transición de 18 a </a:t>
            </a:r>
            <a:r>
              <a:rPr lang="es-GT" sz="1600" dirty="0" smtClean="0"/>
              <a:t>22 </a:t>
            </a:r>
            <a:r>
              <a:rPr lang="es-GT" sz="1600" dirty="0"/>
              <a:t>años, sin recurso idóneo al cual reintegrarse</a:t>
            </a:r>
            <a:r>
              <a:rPr lang="es-GT" sz="1600" dirty="0" smtClean="0"/>
              <a:t>.</a:t>
            </a:r>
            <a:endParaRPr lang="es-GT" sz="1600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4"/>
          </p:nvPr>
        </p:nvSpPr>
        <p:spPr>
          <a:xfrm>
            <a:off x="5004048" y="2174875"/>
            <a:ext cx="3960440" cy="3951288"/>
          </a:xfrm>
        </p:spPr>
        <p:txBody>
          <a:bodyPr>
            <a:noAutofit/>
          </a:bodyPr>
          <a:lstStyle/>
          <a:p>
            <a:pPr lvl="0"/>
            <a:r>
              <a:rPr lang="es-GT" sz="1600" dirty="0" smtClean="0"/>
              <a:t>NNA </a:t>
            </a:r>
            <a:r>
              <a:rPr lang="es-GT" sz="1600" dirty="0"/>
              <a:t>con alguna de las características anteriores y en situación de migración, referidas/os a ALA. En casos excepcionales </a:t>
            </a:r>
            <a:r>
              <a:rPr lang="es-GT" sz="1600" dirty="0" smtClean="0"/>
              <a:t>acompañamos </a:t>
            </a:r>
            <a:r>
              <a:rPr lang="es-GT" sz="1600" dirty="0"/>
              <a:t>procesos de repatriación segura </a:t>
            </a:r>
            <a:r>
              <a:rPr lang="es-GT" sz="1600" dirty="0" smtClean="0"/>
              <a:t>también a </a:t>
            </a:r>
            <a:r>
              <a:rPr lang="es-GT" sz="1600" dirty="0"/>
              <a:t>mujeres mayores de edad, provenientes de otros países. </a:t>
            </a:r>
          </a:p>
          <a:p>
            <a:pPr lvl="0"/>
            <a:r>
              <a:rPr lang="es-GT" sz="1600" dirty="0"/>
              <a:t>Familiares cercanas/os a NNA, en procesos educativos, y psicológicos cuando son víctimas de violencia y lo solicitan, pues la Ley PINA les considera víctimas.</a:t>
            </a:r>
          </a:p>
          <a:p>
            <a:pPr lvl="0"/>
            <a:r>
              <a:rPr lang="es-GT" sz="1600" dirty="0"/>
              <a:t>Actores locales en los lugares de intervención en prevención: </a:t>
            </a:r>
            <a:r>
              <a:rPr lang="es-GT" sz="1600" dirty="0" smtClean="0"/>
              <a:t>(autoridades </a:t>
            </a:r>
            <a:r>
              <a:rPr lang="es-GT" sz="1600" dirty="0"/>
              <a:t>no tradicionales y estatales, comunidades educativas, comunidades, </a:t>
            </a:r>
            <a:r>
              <a:rPr lang="es-GT" sz="1600" dirty="0" smtClean="0"/>
              <a:t>funcionarios…)</a:t>
            </a:r>
            <a:endParaRPr lang="es-GT" sz="1600" dirty="0"/>
          </a:p>
        </p:txBody>
      </p:sp>
      <p:grpSp>
        <p:nvGrpSpPr>
          <p:cNvPr id="9" name="8 Grupo"/>
          <p:cNvGrpSpPr/>
          <p:nvPr/>
        </p:nvGrpSpPr>
        <p:grpSpPr>
          <a:xfrm rot="5400000">
            <a:off x="-2958507" y="2934911"/>
            <a:ext cx="6874582" cy="971600"/>
            <a:chOff x="0" y="0"/>
            <a:chExt cx="4277801" cy="723569"/>
          </a:xfrm>
        </p:grpSpPr>
        <p:pic>
          <p:nvPicPr>
            <p:cNvPr id="10" name="9 Imagen" descr="C:\Users\CAPACITACION\Pictures\VARIAS\CUADROS DE ARTE\DSC04583.JP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1"/>
              <a:ext cx="1520415" cy="71561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10 Imagen" descr="C:\Users\CAPACITACION\Pictures\VARIAS\CUADROS DE ARTE\DSC04588.JPG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2452" y="0"/>
              <a:ext cx="993913" cy="71561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2" name="11 Imagen" descr="C:\Users\CAPACITACION\Pictures\VARIAS\CUADROS DE ARTE\DSC04591.JPG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172570" y="7951"/>
              <a:ext cx="1105231" cy="71561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3" name="12 Imagen" descr="C:\Users\CAPACITACION\Pictures\VARIAS\CUADROS DE ARTE\DSC04586.JPG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218414" y="7951"/>
              <a:ext cx="1033669" cy="71561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24" name="23 Flecha abajo"/>
          <p:cNvSpPr/>
          <p:nvPr/>
        </p:nvSpPr>
        <p:spPr>
          <a:xfrm>
            <a:off x="7812360" y="476672"/>
            <a:ext cx="1152128" cy="1296144"/>
          </a:xfrm>
          <a:prstGeom prst="downArrow">
            <a:avLst/>
          </a:prstGeom>
          <a:solidFill>
            <a:schemeClr val="accent5">
              <a:lumMod val="40000"/>
              <a:lumOff val="60000"/>
            </a:schemeClr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74062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6" grpId="0" build="p"/>
      <p:bldP spid="18" grpId="0" build="p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11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22000" t="22000" r="22000" b="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1143000"/>
          </a:xfrm>
        </p:spPr>
        <p:txBody>
          <a:bodyPr/>
          <a:lstStyle/>
          <a:p>
            <a:r>
              <a:rPr lang="es-GT" dirty="0" smtClean="0"/>
              <a:t>Perfiles de Atención</a:t>
            </a:r>
            <a:endParaRPr lang="es-GT" dirty="0"/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3"/>
          </p:nvPr>
        </p:nvSpPr>
        <p:spPr>
          <a:xfrm>
            <a:off x="1547664" y="1600490"/>
            <a:ext cx="3683044" cy="639762"/>
          </a:xfrm>
        </p:spPr>
        <p:txBody>
          <a:bodyPr>
            <a:normAutofit/>
          </a:bodyPr>
          <a:lstStyle/>
          <a:p>
            <a:r>
              <a:rPr lang="es-GT" sz="3200" dirty="0" smtClean="0"/>
              <a:t>Futuro</a:t>
            </a:r>
            <a:endParaRPr lang="es-GT" sz="3200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4"/>
          </p:nvPr>
        </p:nvSpPr>
        <p:spPr>
          <a:xfrm>
            <a:off x="2699792" y="2403419"/>
            <a:ext cx="4176464" cy="3951288"/>
          </a:xfrm>
        </p:spPr>
        <p:txBody>
          <a:bodyPr/>
          <a:lstStyle/>
          <a:p>
            <a:r>
              <a:rPr lang="es-GT" dirty="0" smtClean="0"/>
              <a:t>En el futuro abriremos nuestras puertas a niños y adolescentes en circunstancias similares.</a:t>
            </a:r>
          </a:p>
          <a:p>
            <a:r>
              <a:rPr lang="es-GT" dirty="0" smtClean="0"/>
              <a:t>Programa integral de atención a NNA migrantes.</a:t>
            </a:r>
            <a:endParaRPr lang="es-GT" dirty="0"/>
          </a:p>
        </p:txBody>
      </p:sp>
      <p:grpSp>
        <p:nvGrpSpPr>
          <p:cNvPr id="9" name="8 Grupo"/>
          <p:cNvGrpSpPr/>
          <p:nvPr/>
        </p:nvGrpSpPr>
        <p:grpSpPr>
          <a:xfrm rot="5400000">
            <a:off x="-2958507" y="2934911"/>
            <a:ext cx="6874582" cy="971600"/>
            <a:chOff x="0" y="0"/>
            <a:chExt cx="4277801" cy="723569"/>
          </a:xfrm>
        </p:grpSpPr>
        <p:pic>
          <p:nvPicPr>
            <p:cNvPr id="10" name="9 Imagen" descr="C:\Users\CAPACITACION\Pictures\VARIAS\CUADROS DE ARTE\DSC04583.JP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1"/>
              <a:ext cx="1520415" cy="71561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10 Imagen" descr="C:\Users\CAPACITACION\Pictures\VARIAS\CUADROS DE ARTE\DSC04588.JPG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2452" y="0"/>
              <a:ext cx="993913" cy="71561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2" name="11 Imagen" descr="C:\Users\CAPACITACION\Pictures\VARIAS\CUADROS DE ARTE\DSC04591.JPG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172570" y="7951"/>
              <a:ext cx="1105231" cy="71561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3" name="12 Imagen" descr="C:\Users\CAPACITACION\Pictures\VARIAS\CUADROS DE ARTE\DSC04586.JPG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218414" y="7951"/>
              <a:ext cx="1033669" cy="71561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25" name="24 Flecha abajo"/>
          <p:cNvSpPr/>
          <p:nvPr/>
        </p:nvSpPr>
        <p:spPr>
          <a:xfrm rot="16200000">
            <a:off x="6264804" y="1628800"/>
            <a:ext cx="639688" cy="583216"/>
          </a:xfrm>
          <a:prstGeom prst="downArrow">
            <a:avLst/>
          </a:prstGeom>
          <a:solidFill>
            <a:schemeClr val="accent5">
              <a:lumMod val="40000"/>
              <a:lumOff val="60000"/>
            </a:schemeClr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994407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8" grpId="0" build="p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Título"/>
          <p:cNvSpPr>
            <a:spLocks noGrp="1"/>
          </p:cNvSpPr>
          <p:nvPr>
            <p:ph type="title"/>
          </p:nvPr>
        </p:nvSpPr>
        <p:spPr>
          <a:xfrm>
            <a:off x="755576" y="413792"/>
            <a:ext cx="7643192" cy="1143000"/>
          </a:xfrm>
        </p:spPr>
        <p:txBody>
          <a:bodyPr anchor="t"/>
          <a:lstStyle/>
          <a:p>
            <a:r>
              <a:rPr lang="es-GT" dirty="0" smtClean="0"/>
              <a:t>Naturaleza de Nuestro Trabajo</a:t>
            </a:r>
            <a:endParaRPr lang="es-GT" dirty="0"/>
          </a:p>
        </p:txBody>
      </p:sp>
      <p:sp>
        <p:nvSpPr>
          <p:cNvPr id="13" name="12 Marcador de contenido"/>
          <p:cNvSpPr>
            <a:spLocks noGrp="1"/>
          </p:cNvSpPr>
          <p:nvPr>
            <p:ph idx="1"/>
          </p:nvPr>
        </p:nvSpPr>
        <p:spPr>
          <a:xfrm>
            <a:off x="467544" y="1916832"/>
            <a:ext cx="8147248" cy="2952327"/>
          </a:xfrm>
        </p:spPr>
        <p:txBody>
          <a:bodyPr anchor="ctr"/>
          <a:lstStyle/>
          <a:p>
            <a:pPr algn="just"/>
            <a:r>
              <a:rPr lang="es-GT" dirty="0" smtClean="0"/>
              <a:t>ALA basa su trabajo en un enfoque de derechos. Por ello servimos, atendemos y cuidamos, de manera integral pero transicional y con fines transformadores, a las niñas y adolescentes que recibimos.</a:t>
            </a:r>
            <a:endParaRPr lang="es-GT" dirty="0"/>
          </a:p>
        </p:txBody>
      </p:sp>
      <p:grpSp>
        <p:nvGrpSpPr>
          <p:cNvPr id="4" name="8 Grupo"/>
          <p:cNvGrpSpPr/>
          <p:nvPr/>
        </p:nvGrpSpPr>
        <p:grpSpPr>
          <a:xfrm>
            <a:off x="0" y="5985391"/>
            <a:ext cx="9144000" cy="972001"/>
            <a:chOff x="0" y="-1"/>
            <a:chExt cx="4277801" cy="723570"/>
          </a:xfrm>
        </p:grpSpPr>
        <p:pic>
          <p:nvPicPr>
            <p:cNvPr id="5" name="4 Imagen" descr="C:\Users\CAPACITACION\Pictures\VARIAS\CUADROS DE ARTE\DSC04583.JPG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0"/>
              <a:ext cx="1717481" cy="71561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5 Imagen" descr="C:\Users\CAPACITACION\Pictures\VARIAS\CUADROS DE ARTE\DSC04586.JP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363482" y="7951"/>
              <a:ext cx="1033073" cy="71561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7" name="6 Imagen" descr="C:\Users\CAPACITACION\Pictures\VARIAS\CUADROS DE ARTE\DSC04591.JPG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037227" y="7951"/>
              <a:ext cx="1240574" cy="71561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7 Imagen" descr="C:\Users\CAPACITACION\Pictures\VARIAS\CUADROS DE ARTE\DSC04588.JPG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2451" y="-1"/>
              <a:ext cx="1131032" cy="71561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6319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01928"/>
            <a:ext cx="7581528" cy="1143000"/>
          </a:xfrm>
        </p:spPr>
        <p:txBody>
          <a:bodyPr/>
          <a:lstStyle/>
          <a:p>
            <a:r>
              <a:rPr lang="es-GT" dirty="0" smtClean="0"/>
              <a:t>Razón de Ser</a:t>
            </a:r>
            <a:endParaRPr lang="es-GT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527212"/>
            <a:ext cx="7495214" cy="446449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GT" dirty="0" smtClean="0"/>
              <a:t>Nuestra misión es nuestra convicción y por ello hacemos un pacto de confianza, respeto absoluto y amor incondicional con cada niña y adolescente que llega a nosotros, pero también lo hacemos con los niños, niñas y adolescentes que viven situaciones de abandono, desamparo, violencia y exclusión  fuera de nuestros muros. Guatemala tiene una deuda histórica con su niñez, adolescencia y juventud.</a:t>
            </a:r>
            <a:endParaRPr lang="es-GT" dirty="0"/>
          </a:p>
        </p:txBody>
      </p:sp>
      <p:grpSp>
        <p:nvGrpSpPr>
          <p:cNvPr id="9" name="8 Grupo"/>
          <p:cNvGrpSpPr/>
          <p:nvPr/>
        </p:nvGrpSpPr>
        <p:grpSpPr>
          <a:xfrm rot="5400000">
            <a:off x="5215951" y="2942616"/>
            <a:ext cx="6912000" cy="972000"/>
            <a:chOff x="0" y="0"/>
            <a:chExt cx="4277801" cy="723569"/>
          </a:xfrm>
        </p:grpSpPr>
        <p:pic>
          <p:nvPicPr>
            <p:cNvPr id="10" name="9 Imagen" descr="C:\Users\CAPACITACION\Pictures\VARIAS\CUADROS DE ARTE\DSC04583.JPG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0"/>
              <a:ext cx="1717481" cy="71561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10 Imagen" descr="C:\Users\CAPACITACION\Pictures\VARIAS\CUADROS DE ARTE\DSC04588.JP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2452" y="0"/>
              <a:ext cx="993913" cy="71561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2" name="11 Imagen" descr="C:\Users\CAPACITACION\Pictures\VARIAS\CUADROS DE ARTE\DSC04591.JPG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172570" y="7951"/>
              <a:ext cx="1105231" cy="71561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3" name="12 Imagen" descr="C:\Users\CAPACITACION\Pictures\VARIAS\CUADROS DE ARTE\DSC04586.JPG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218414" y="7951"/>
              <a:ext cx="1033669" cy="71561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6346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79388"/>
            <a:ext cx="9144000" cy="1143000"/>
          </a:xfrm>
        </p:spPr>
        <p:txBody>
          <a:bodyPr/>
          <a:lstStyle/>
          <a:p>
            <a:r>
              <a:rPr lang="es-G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Nuestro Trabajo</a:t>
            </a:r>
            <a:endParaRPr lang="es-G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3" name="22 Grupo"/>
          <p:cNvGrpSpPr/>
          <p:nvPr/>
        </p:nvGrpSpPr>
        <p:grpSpPr>
          <a:xfrm rot="5400000">
            <a:off x="5232572" y="2936678"/>
            <a:ext cx="6912000" cy="983878"/>
            <a:chOff x="0" y="-16794"/>
            <a:chExt cx="4277801" cy="732411"/>
          </a:xfrm>
        </p:grpSpPr>
        <p:pic>
          <p:nvPicPr>
            <p:cNvPr id="24" name="23 Imagen" descr="C:\Users\CAPACITACION\Pictures\VARIAS\CUADROS DE ARTE\DSC04583.JPG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0"/>
              <a:ext cx="1717481" cy="71561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5" name="24 Imagen" descr="C:\Users\CAPACITACION\Pictures\VARIAS\CUADROS DE ARTE\DSC04588.JP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2452" y="0"/>
              <a:ext cx="993913" cy="71561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6" name="25 Imagen" descr="C:\Users\CAPACITACION\Pictures\VARIAS\CUADROS DE ARTE\DSC04591.JPG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172570" y="-16794"/>
              <a:ext cx="1105231" cy="71561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7" name="26 Imagen" descr="C:\Users\CAPACITACION\Pictures\VARIAS\CUADROS DE ARTE\DSC04586.JPG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227542" y="-5816"/>
              <a:ext cx="1033669" cy="71561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0" name="Imagen 9" descr="mesa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1700808"/>
            <a:ext cx="6806127" cy="5328592"/>
          </a:xfrm>
          <a:prstGeom prst="rect">
            <a:avLst/>
          </a:prstGeom>
        </p:spPr>
      </p:pic>
      <p:sp>
        <p:nvSpPr>
          <p:cNvPr id="12" name="11 CuadroTexto"/>
          <p:cNvSpPr txBox="1"/>
          <p:nvPr/>
        </p:nvSpPr>
        <p:spPr>
          <a:xfrm>
            <a:off x="5148064" y="3140968"/>
            <a:ext cx="507831" cy="109732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GT" sz="2100" b="1" dirty="0" smtClean="0"/>
              <a:t>Justicia</a:t>
            </a:r>
            <a:endParaRPr lang="es-GT" sz="21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6656457" y="3861048"/>
            <a:ext cx="507831" cy="127019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GT" sz="2100" b="1" dirty="0" smtClean="0"/>
              <a:t>Incidencia</a:t>
            </a:r>
            <a:endParaRPr lang="es-GT" sz="2100" b="1" dirty="0"/>
          </a:p>
        </p:txBody>
      </p:sp>
      <p:sp>
        <p:nvSpPr>
          <p:cNvPr id="11" name="10 CuadroTexto"/>
          <p:cNvSpPr txBox="1"/>
          <p:nvPr/>
        </p:nvSpPr>
        <p:spPr>
          <a:xfrm>
            <a:off x="755576" y="3212976"/>
            <a:ext cx="461665" cy="20632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GT" b="1" dirty="0" smtClean="0"/>
              <a:t>Protección y Abrigo</a:t>
            </a:r>
            <a:endParaRPr lang="es-GT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1691680" y="3861048"/>
            <a:ext cx="430887" cy="255395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GT" sz="1600" b="1" dirty="0" smtClean="0"/>
              <a:t>Prevención  e Investigación</a:t>
            </a:r>
            <a:endParaRPr lang="es-GT" sz="1600" b="1" dirty="0"/>
          </a:p>
        </p:txBody>
      </p:sp>
      <p:sp>
        <p:nvSpPr>
          <p:cNvPr id="3" name="2 Rectángulo"/>
          <p:cNvSpPr/>
          <p:nvPr/>
        </p:nvSpPr>
        <p:spPr>
          <a:xfrm rot="20897122">
            <a:off x="2535079" y="3078354"/>
            <a:ext cx="41096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GT" b="1" dirty="0" smtClean="0">
                <a:solidFill>
                  <a:srgbClr val="002060"/>
                </a:solidFill>
              </a:rPr>
              <a:t>EJES TRANSVERSALES</a:t>
            </a:r>
            <a:endParaRPr lang="es-GT" b="1" dirty="0">
              <a:solidFill>
                <a:srgbClr val="002060"/>
              </a:solidFill>
            </a:endParaRPr>
          </a:p>
        </p:txBody>
      </p:sp>
      <p:sp>
        <p:nvSpPr>
          <p:cNvPr id="14" name="13 Rectángulo"/>
          <p:cNvSpPr/>
          <p:nvPr/>
        </p:nvSpPr>
        <p:spPr>
          <a:xfrm rot="20921039">
            <a:off x="1495287" y="2599090"/>
            <a:ext cx="41096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GT" b="1" dirty="0" smtClean="0">
                <a:solidFill>
                  <a:srgbClr val="002060"/>
                </a:solidFill>
              </a:rPr>
              <a:t>Enfoque </a:t>
            </a:r>
            <a:r>
              <a:rPr lang="es-GT" b="1" dirty="0">
                <a:solidFill>
                  <a:srgbClr val="002060"/>
                </a:solidFill>
              </a:rPr>
              <a:t>de D</a:t>
            </a:r>
            <a:r>
              <a:rPr lang="es-GT" b="1" dirty="0" smtClean="0">
                <a:solidFill>
                  <a:srgbClr val="002060"/>
                </a:solidFill>
              </a:rPr>
              <a:t>erechos  Humanos e </a:t>
            </a:r>
            <a:r>
              <a:rPr lang="es-GT" b="1" dirty="0">
                <a:solidFill>
                  <a:srgbClr val="002060"/>
                </a:solidFill>
              </a:rPr>
              <a:t>I</a:t>
            </a:r>
            <a:r>
              <a:rPr lang="es-GT" b="1" dirty="0" smtClean="0">
                <a:solidFill>
                  <a:srgbClr val="002060"/>
                </a:solidFill>
              </a:rPr>
              <a:t>ntegralidad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GT" b="1" dirty="0" smtClean="0">
                <a:solidFill>
                  <a:srgbClr val="002060"/>
                </a:solidFill>
              </a:rPr>
              <a:t>Carta Verde</a:t>
            </a:r>
          </a:p>
        </p:txBody>
      </p:sp>
    </p:spTree>
    <p:extLst>
      <p:ext uri="{BB962C8B-B14F-4D97-AF65-F5344CB8AC3E}">
        <p14:creationId xmlns:p14="http://schemas.microsoft.com/office/powerpoint/2010/main" val="109329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o"/>
          <p:cNvGrpSpPr/>
          <p:nvPr/>
        </p:nvGrpSpPr>
        <p:grpSpPr>
          <a:xfrm rot="5400000">
            <a:off x="5223326" y="2945923"/>
            <a:ext cx="6912000" cy="965386"/>
            <a:chOff x="0" y="-3028"/>
            <a:chExt cx="4277801" cy="718645"/>
          </a:xfrm>
        </p:grpSpPr>
        <p:pic>
          <p:nvPicPr>
            <p:cNvPr id="5" name="4 Imagen" descr="C:\Users\CAPACITACION\Pictures\VARIAS\CUADROS DE ARTE\DSC04583.JPG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0"/>
              <a:ext cx="1717481" cy="71561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5 Imagen" descr="C:\Users\CAPACITACION\Pictures\VARIAS\CUADROS DE ARTE\DSC04588.JP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2452" y="0"/>
              <a:ext cx="993913" cy="71561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7" name="6 Imagen" descr="C:\Users\CAPACITACION\Pictures\VARIAS\CUADROS DE ARTE\DSC04591.JPG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172570" y="-3028"/>
              <a:ext cx="1105231" cy="71561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7 Imagen" descr="C:\Users\CAPACITACION\Pictures\VARIAS\CUADROS DE ARTE\DSC04586.JPG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218414" y="-3028"/>
              <a:ext cx="1033669" cy="71561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9" name="8 Imagen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747"/>
            <a:ext cx="9144000" cy="6858000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9392"/>
            <a:ext cx="9144000" cy="6858000"/>
          </a:xfrm>
          <a:prstGeom prst="rect">
            <a:avLst/>
          </a:prstGeom>
        </p:spPr>
      </p:pic>
      <p:sp>
        <p:nvSpPr>
          <p:cNvPr id="10" name="Título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43408"/>
            <a:ext cx="9364700" cy="7272808"/>
          </a:xfrm>
          <a:prstGeom prst="rect">
            <a:avLst/>
          </a:prstGeom>
        </p:spPr>
      </p:pic>
      <p:pic>
        <p:nvPicPr>
          <p:cNvPr id="11" name="Imagen 10" descr="IMG_8146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309320"/>
          </a:xfrm>
          <a:prstGeom prst="rect">
            <a:avLst/>
          </a:prstGeom>
        </p:spPr>
      </p:pic>
      <p:pic>
        <p:nvPicPr>
          <p:cNvPr id="13" name="Imagen 12" descr="IMG_7885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6360"/>
            <a:ext cx="9468544" cy="6840760"/>
          </a:xfrm>
          <a:prstGeom prst="rect">
            <a:avLst/>
          </a:prstGeom>
        </p:spPr>
      </p:pic>
      <p:pic>
        <p:nvPicPr>
          <p:cNvPr id="14" name="13 Imagen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0"/>
            <a:ext cx="9505056" cy="6858000"/>
          </a:xfrm>
          <a:prstGeom prst="rect">
            <a:avLst/>
          </a:prstGeom>
        </p:spPr>
      </p:pic>
      <p:pic>
        <p:nvPicPr>
          <p:cNvPr id="2" name="Imagen 1" descr="Juez iguel Angel Galvez.JPG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72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 descr="Foto de Grupo II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6552" y="0"/>
            <a:ext cx="9289032" cy="6966774"/>
          </a:xfrm>
          <a:prstGeom prst="rect">
            <a:avLst/>
          </a:prstGeom>
        </p:spPr>
      </p:pic>
      <p:grpSp>
        <p:nvGrpSpPr>
          <p:cNvPr id="4" name="3 Grupo"/>
          <p:cNvGrpSpPr/>
          <p:nvPr/>
        </p:nvGrpSpPr>
        <p:grpSpPr>
          <a:xfrm rot="5400000">
            <a:off x="5223326" y="2945924"/>
            <a:ext cx="6912000" cy="965386"/>
            <a:chOff x="0" y="-3028"/>
            <a:chExt cx="4277801" cy="718645"/>
          </a:xfrm>
        </p:grpSpPr>
        <p:pic>
          <p:nvPicPr>
            <p:cNvPr id="5" name="4 Imagen" descr="C:\Users\CAPACITACION\Pictures\VARIAS\CUADROS DE ARTE\DSC04583.JPG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0"/>
              <a:ext cx="1717481" cy="71561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5 Imagen" descr="C:\Users\CAPACITACION\Pictures\VARIAS\CUADROS DE ARTE\DSC04588.JPG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2452" y="0"/>
              <a:ext cx="993913" cy="71561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7" name="6 Imagen" descr="C:\Users\CAPACITACION\Pictures\VARIAS\CUADROS DE ARTE\DSC04591.JPG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172570" y="-3028"/>
              <a:ext cx="1105231" cy="71561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7 Imagen" descr="C:\Users\CAPACITACION\Pictures\VARIAS\CUADROS DE ARTE\DSC04586.JPG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218414" y="-3028"/>
              <a:ext cx="1033669" cy="71561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9" name="8 Imagen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93205" y="-693203"/>
            <a:ext cx="6858000" cy="8244409"/>
          </a:xfrm>
          <a:prstGeom prst="rect">
            <a:avLst/>
          </a:prstGeom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435" y="-171400"/>
            <a:ext cx="9279947" cy="7344816"/>
          </a:xfrm>
          <a:prstGeom prst="rect">
            <a:avLst/>
          </a:prstGeom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0528" y="-171400"/>
            <a:ext cx="9145016" cy="7293148"/>
          </a:xfrm>
          <a:prstGeom prst="rect">
            <a:avLst/>
          </a:prstGeom>
        </p:spPr>
      </p:pic>
      <p:pic>
        <p:nvPicPr>
          <p:cNvPr id="14" name="13 Imagen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6552" y="0"/>
            <a:ext cx="9361040" cy="7377100"/>
          </a:xfrm>
          <a:prstGeom prst="rect">
            <a:avLst/>
          </a:prstGeom>
        </p:spPr>
      </p:pic>
      <p:pic>
        <p:nvPicPr>
          <p:cNvPr id="15" name="14 Imagen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6552" y="0"/>
            <a:ext cx="9001000" cy="7154982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6552" y="-27384"/>
            <a:ext cx="9145016" cy="7092538"/>
          </a:xfrm>
          <a:prstGeom prst="rect">
            <a:avLst/>
          </a:prstGeom>
        </p:spPr>
      </p:pic>
      <p:sp>
        <p:nvSpPr>
          <p:cNvPr id="13" name="Título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87749" y="27123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384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1009</TotalTime>
  <Words>384</Words>
  <Application>Microsoft Office PowerPoint</Application>
  <PresentationFormat>On-screen Show (4:3)</PresentationFormat>
  <Paragraphs>32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Tema de Office</vt:lpstr>
      <vt:lpstr>Asociación La Alianza </vt:lpstr>
      <vt:lpstr>Asociación La Alianza (ALA)</vt:lpstr>
      <vt:lpstr>¿A quiénes atendemos?</vt:lpstr>
      <vt:lpstr>Perfiles de Atención</vt:lpstr>
      <vt:lpstr>Naturaleza de Nuestro Trabajo</vt:lpstr>
      <vt:lpstr>Razón de Ser</vt:lpstr>
      <vt:lpstr>Nuestro Trabajo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CAPACITACION</dc:creator>
  <cp:lastModifiedBy>RODAS Renán</cp:lastModifiedBy>
  <cp:revision>66</cp:revision>
  <dcterms:created xsi:type="dcterms:W3CDTF">2012-10-08T16:53:19Z</dcterms:created>
  <dcterms:modified xsi:type="dcterms:W3CDTF">2017-02-13T20:05:13Z</dcterms:modified>
</cp:coreProperties>
</file>