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62" r:id="rId3"/>
    <p:sldId id="263" r:id="rId4"/>
    <p:sldId id="264" r:id="rId5"/>
    <p:sldId id="266" r:id="rId6"/>
    <p:sldId id="268" r:id="rId7"/>
    <p:sldId id="270" r:id="rId8"/>
    <p:sldId id="272" r:id="rId9"/>
    <p:sldId id="274" r:id="rId10"/>
    <p:sldId id="276" r:id="rId11"/>
    <p:sldId id="278" r:id="rId12"/>
    <p:sldId id="257" r:id="rId13"/>
    <p:sldId id="258" r:id="rId14"/>
    <p:sldId id="260"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8C8"/>
    <a:srgbClr val="E0D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p:scale>
          <a:sx n="70" d="100"/>
          <a:sy n="70" d="100"/>
        </p:scale>
        <p:origin x="-5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8C3FF-74E7-4883-86D1-B4203764A1CA}" type="datetimeFigureOut">
              <a:rPr lang="es-PA" smtClean="0"/>
              <a:t>06/22/2012</a:t>
            </a:fld>
            <a:endParaRPr lang="es-PA"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75104-B4E1-4875-98C4-3FED4046C194}" type="slidenum">
              <a:rPr lang="es-PA" smtClean="0"/>
              <a:t>‹Nº›</a:t>
            </a:fld>
            <a:endParaRPr lang="es-PA" dirty="0"/>
          </a:p>
        </p:txBody>
      </p:sp>
    </p:spTree>
    <p:extLst>
      <p:ext uri="{BB962C8B-B14F-4D97-AF65-F5344CB8AC3E}">
        <p14:creationId xmlns:p14="http://schemas.microsoft.com/office/powerpoint/2010/main" val="360568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10375104-B4E1-4875-98C4-3FED4046C194}" type="slidenum">
              <a:rPr lang="es-PA" smtClean="0"/>
              <a:t>12</a:t>
            </a:fld>
            <a:endParaRPr lang="es-PA" dirty="0"/>
          </a:p>
        </p:txBody>
      </p:sp>
    </p:spTree>
    <p:extLst>
      <p:ext uri="{BB962C8B-B14F-4D97-AF65-F5344CB8AC3E}">
        <p14:creationId xmlns:p14="http://schemas.microsoft.com/office/powerpoint/2010/main" val="398510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8" name="Slide Number Placeholder 7"/>
          <p:cNvSpPr>
            <a:spLocks noGrp="1"/>
          </p:cNvSpPr>
          <p:nvPr>
            <p:ph type="sldNum" sz="quarter" idx="11"/>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6/22/2012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‹Nº›</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latinLnBrk="0" hangingPunct="1"/>
            <a:fld id="{C699CB88-5E1A-4FAC-892A-60949ACB1F6F}" type="datetimeFigureOut">
              <a:rPr lang="en-US" smtClean="0"/>
              <a:pPr eaLnBrk="1" latinLnBrk="0" hangingPunct="1"/>
              <a:t>6/22/2012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1" latinLnBrk="0" hangingPunct="1"/>
            <a:fld id="{91974DF9-AD47-4691-BA21-BBFCE3637A9A}" type="slidenum">
              <a:rPr kumimoji="0" lang="en-US" smtClean="0"/>
              <a:pPr eaLnBrk="1" latinLnBrk="0" hangingPunct="1"/>
              <a:t>‹Nº›</a:t>
            </a:fld>
            <a:endParaRPr kumimoji="0"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60648"/>
            <a:ext cx="8712968" cy="3528392"/>
          </a:xfrm>
        </p:spPr>
        <p:txBody>
          <a:bodyPr/>
          <a:lstStyle/>
          <a:p>
            <a:pPr algn="ctr"/>
            <a:r>
              <a:rPr lang="en-GB" sz="4000" b="1" dirty="0" smtClean="0">
                <a:effectLst>
                  <a:outerShdw blurRad="38100" dist="38100" dir="2700000" algn="tl">
                    <a:srgbClr val="000000">
                      <a:alpha val="43137"/>
                    </a:srgbClr>
                  </a:outerShdw>
                </a:effectLst>
                <a:latin typeface="Arial" pitchFamily="34" charset="0"/>
                <a:cs typeface="Arial" pitchFamily="34" charset="0"/>
              </a:rPr>
              <a:t>Human Rights and Trafficking of Women</a:t>
            </a:r>
            <a:br>
              <a:rPr lang="en-GB" sz="4000" b="1" dirty="0" smtClean="0">
                <a:effectLst>
                  <a:outerShdw blurRad="38100" dist="38100" dir="2700000" algn="tl">
                    <a:srgbClr val="000000">
                      <a:alpha val="43137"/>
                    </a:srgbClr>
                  </a:outerShdw>
                </a:effectLst>
                <a:latin typeface="Arial" pitchFamily="34" charset="0"/>
                <a:cs typeface="Arial" pitchFamily="34" charset="0"/>
              </a:rPr>
            </a:br>
            <a:endParaRPr lang="en-GB"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467544" y="5661248"/>
            <a:ext cx="8568952" cy="1080120"/>
          </a:xfrm>
        </p:spPr>
        <p:txBody>
          <a:bodyPr>
            <a:normAutofit fontScale="70000" lnSpcReduction="20000"/>
          </a:bodyPr>
          <a:lstStyle/>
          <a:p>
            <a:pPr algn="l"/>
            <a:r>
              <a:rPr lang="en-GB" dirty="0" smtClean="0">
                <a:solidFill>
                  <a:schemeClr val="tx1"/>
                </a:solidFill>
              </a:rPr>
              <a:t>                                                                                                       </a:t>
            </a:r>
            <a:r>
              <a:rPr lang="en-GB" sz="2300" b="1" dirty="0" smtClean="0">
                <a:solidFill>
                  <a:schemeClr val="tx1"/>
                </a:solidFill>
                <a:effectLst>
                  <a:outerShdw blurRad="38100" dist="38100" dir="2700000" algn="tl">
                    <a:srgbClr val="000000">
                      <a:alpha val="43137"/>
                    </a:srgbClr>
                  </a:outerShdw>
                </a:effectLst>
              </a:rPr>
              <a:t>Presented by:</a:t>
            </a:r>
          </a:p>
          <a:p>
            <a:pPr algn="l"/>
            <a:r>
              <a:rPr lang="en-GB" sz="2300" b="1" dirty="0" smtClean="0">
                <a:solidFill>
                  <a:schemeClr val="tx1"/>
                </a:solidFill>
                <a:effectLst>
                  <a:outerShdw blurRad="38100" dist="38100" dir="2700000" algn="tl">
                    <a:srgbClr val="000000">
                      <a:alpha val="43137"/>
                    </a:srgbClr>
                  </a:outerShdw>
                </a:effectLst>
              </a:rPr>
              <a:t>                                                                                                             </a:t>
            </a:r>
            <a:r>
              <a:rPr lang="en-GB" sz="2300" b="1" dirty="0" smtClean="0">
                <a:solidFill>
                  <a:schemeClr val="tx1"/>
                </a:solidFill>
                <a:effectLst>
                  <a:outerShdw blurRad="38100" dist="38100" dir="2700000" algn="tl">
                    <a:srgbClr val="000000">
                      <a:alpha val="43137"/>
                    </a:srgbClr>
                  </a:outerShdw>
                </a:effectLst>
              </a:rPr>
              <a:t>Toribia</a:t>
            </a:r>
            <a:r>
              <a:rPr lang="en-GB" sz="2300" b="1" dirty="0" smtClean="0">
                <a:solidFill>
                  <a:schemeClr val="tx1"/>
                </a:solidFill>
                <a:effectLst>
                  <a:outerShdw blurRad="38100" dist="38100" dir="2700000" algn="tl">
                    <a:srgbClr val="000000">
                      <a:alpha val="43137"/>
                    </a:srgbClr>
                  </a:outerShdw>
                </a:effectLst>
              </a:rPr>
              <a:t> </a:t>
            </a:r>
            <a:r>
              <a:rPr lang="en-GB" sz="2300" b="1" dirty="0" smtClean="0">
                <a:solidFill>
                  <a:schemeClr val="tx1"/>
                </a:solidFill>
                <a:effectLst>
                  <a:outerShdw blurRad="38100" dist="38100" dir="2700000" algn="tl">
                    <a:srgbClr val="000000">
                      <a:alpha val="43137"/>
                    </a:srgbClr>
                  </a:outerShdw>
                </a:effectLst>
              </a:rPr>
              <a:t>Venado</a:t>
            </a:r>
            <a:r>
              <a:rPr lang="en-GB" sz="2300" b="1" dirty="0" smtClean="0">
                <a:solidFill>
                  <a:schemeClr val="tx1"/>
                </a:solidFill>
                <a:effectLst>
                  <a:outerShdw blurRad="38100" dist="38100" dir="2700000" algn="tl">
                    <a:srgbClr val="000000">
                      <a:alpha val="43137"/>
                    </a:srgbClr>
                  </a:outerShdw>
                </a:effectLst>
              </a:rPr>
              <a:t> V.</a:t>
            </a:r>
          </a:p>
          <a:p>
            <a:pPr algn="l"/>
            <a:endParaRPr lang="en-GB" sz="2300" b="1" dirty="0" smtClean="0">
              <a:solidFill>
                <a:schemeClr val="tx1"/>
              </a:solidFill>
              <a:effectLst>
                <a:outerShdw blurRad="38100" dist="38100" dir="2700000" algn="tl">
                  <a:srgbClr val="000000">
                    <a:alpha val="43137"/>
                  </a:srgbClr>
                </a:outerShdw>
              </a:effectLst>
            </a:endParaRPr>
          </a:p>
          <a:p>
            <a:r>
              <a:rPr lang="en-GB" sz="2300" dirty="0" smtClean="0">
                <a:solidFill>
                  <a:schemeClr val="tx1"/>
                </a:solidFill>
              </a:rPr>
              <a:t>June 20, 2012</a:t>
            </a:r>
            <a:endParaRPr lang="en-GB" sz="2300" dirty="0" smtClean="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1844824"/>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140968"/>
            <a:ext cx="475252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275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116632"/>
            <a:ext cx="8856984" cy="1296144"/>
          </a:xfrm>
        </p:spPr>
        <p:txBody>
          <a:bodyPr/>
          <a:lstStyle/>
          <a:p>
            <a:pPr algn="ctr"/>
            <a:r>
              <a:rPr lang="en-GB" sz="4000" b="1" dirty="0" smtClean="0">
                <a:effectLst>
                  <a:outerShdw blurRad="38100" dist="38100" dir="2700000" algn="tl">
                    <a:srgbClr val="000000">
                      <a:alpha val="43137"/>
                    </a:srgbClr>
                  </a:outerShdw>
                </a:effectLst>
              </a:rPr>
              <a:t>National Strategies Against Traffickin</a:t>
            </a:r>
            <a:r>
              <a:rPr lang="en-GB" sz="4000" b="1" dirty="0" smtClean="0">
                <a:effectLst>
                  <a:outerShdw blurRad="38100" dist="38100" dir="2700000" algn="tl">
                    <a:srgbClr val="000000">
                      <a:alpha val="43137"/>
                    </a:srgbClr>
                  </a:outerShdw>
                </a:effectLst>
              </a:rPr>
              <a:t>g in Persons</a:t>
            </a:r>
            <a:endParaRPr lang="en-GB" sz="4000" b="1" dirty="0">
              <a:effectLst>
                <a:outerShdw blurRad="38100" dist="38100" dir="2700000" algn="tl">
                  <a:srgbClr val="000000">
                    <a:alpha val="43137"/>
                  </a:srgbClr>
                </a:outerShdw>
              </a:effectLst>
            </a:endParaRPr>
          </a:p>
        </p:txBody>
      </p:sp>
      <p:sp>
        <p:nvSpPr>
          <p:cNvPr id="4" name="3 Marcador de texto"/>
          <p:cNvSpPr>
            <a:spLocks noGrp="1"/>
          </p:cNvSpPr>
          <p:nvPr>
            <p:ph type="body" sz="half" idx="2"/>
          </p:nvPr>
        </p:nvSpPr>
        <p:spPr>
          <a:xfrm>
            <a:off x="144016" y="1556792"/>
            <a:ext cx="5796136" cy="5184576"/>
          </a:xfrm>
        </p:spPr>
        <p:txBody>
          <a:bodyPr>
            <a:normAutofit fontScale="92500" lnSpcReduction="10000"/>
          </a:bodyPr>
          <a:lstStyle/>
          <a:p>
            <a:pPr marL="285750" indent="-285750" algn="l">
              <a:buFont typeface="Wingdings" pitchFamily="2" charset="2"/>
              <a:buChar char="§"/>
            </a:pPr>
            <a:r>
              <a:rPr lang="en-GB" sz="3200" dirty="0" smtClean="0">
                <a:solidFill>
                  <a:schemeClr val="tx1"/>
                </a:solidFill>
              </a:rPr>
              <a:t>National Committee to Prevent Crimes of Sexual Exploitation </a:t>
            </a:r>
            <a:r>
              <a:rPr lang="en-GB" sz="3200" i="0" dirty="0" smtClean="0">
                <a:solidFill>
                  <a:schemeClr val="tx1"/>
                </a:solidFill>
              </a:rPr>
              <a:t>(Act No.16, 2004);</a:t>
            </a:r>
          </a:p>
          <a:p>
            <a:pPr marL="285750" indent="-285750" algn="l">
              <a:buFont typeface="Wingdings" pitchFamily="2" charset="2"/>
              <a:buChar char="§"/>
            </a:pPr>
            <a:r>
              <a:rPr lang="en-GB" sz="3200" i="0" dirty="0" smtClean="0">
                <a:solidFill>
                  <a:schemeClr val="tx1"/>
                </a:solidFill>
              </a:rPr>
              <a:t>Establishment of PPIOM by INAMU;</a:t>
            </a:r>
          </a:p>
          <a:p>
            <a:pPr marL="285750" indent="-285750" algn="l">
              <a:buFont typeface="Wingdings" pitchFamily="2" charset="2"/>
              <a:buChar char="§"/>
            </a:pPr>
            <a:r>
              <a:rPr lang="en-GB" sz="3200" i="0" dirty="0" smtClean="0">
                <a:solidFill>
                  <a:schemeClr val="tx1"/>
                </a:solidFill>
              </a:rPr>
              <a:t>Act No.79, 2011against Trafficking in Persons and Related Actions (MINSEG).</a:t>
            </a:r>
            <a:endParaRPr lang="en-GB" sz="3200" i="0" dirty="0">
              <a:solidFill>
                <a:schemeClr val="tx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30243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31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60040"/>
            <a:ext cx="9144000" cy="908720"/>
          </a:xfrm>
        </p:spPr>
        <p:txBody>
          <a:bodyPr/>
          <a:lstStyle/>
          <a:p>
            <a:pPr algn="ctr"/>
            <a:r>
              <a:rPr lang="en-GB" sz="3600" b="1" dirty="0" smtClean="0">
                <a:effectLst>
                  <a:outerShdw blurRad="38100" dist="38100" dir="2700000" algn="tl">
                    <a:srgbClr val="000000">
                      <a:alpha val="43137"/>
                    </a:srgbClr>
                  </a:outerShdw>
                </a:effectLst>
              </a:rPr>
              <a:t>INAMU:  Public Policy, Central Theme of Trafficking</a:t>
            </a:r>
            <a:endParaRPr lang="en-GB" sz="36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0" y="1556792"/>
            <a:ext cx="8964488" cy="5400600"/>
          </a:xfrm>
        </p:spPr>
        <p:txBody>
          <a:bodyPr>
            <a:normAutofit/>
          </a:bodyPr>
          <a:lstStyle/>
          <a:p>
            <a:pPr marL="342900" indent="-342900" algn="just">
              <a:buFont typeface="Wingdings"/>
              <a:buChar char="Ø"/>
            </a:pPr>
            <a:r>
              <a:rPr lang="en-GB" sz="3200" dirty="0" smtClean="0">
                <a:solidFill>
                  <a:schemeClr val="tx1"/>
                </a:solidFill>
              </a:rPr>
              <a:t>To promote legal actions oriented toward controlling trafficking in persons;</a:t>
            </a:r>
          </a:p>
          <a:p>
            <a:pPr marL="342900" indent="-342900" algn="just">
              <a:buFont typeface="Wingdings"/>
              <a:buChar char="Ø"/>
            </a:pPr>
            <a:r>
              <a:rPr lang="en-GB" sz="3200" dirty="0" smtClean="0">
                <a:solidFill>
                  <a:schemeClr val="tx1"/>
                </a:solidFill>
              </a:rPr>
              <a:t>To establish mechanisms for inter-institutional exchange and collaboration to ensure assistance for victims of trafficking;</a:t>
            </a:r>
          </a:p>
          <a:p>
            <a:pPr marL="342900" indent="-342900" algn="just">
              <a:buFont typeface="Wingdings"/>
              <a:buChar char="Ø"/>
            </a:pPr>
            <a:r>
              <a:rPr lang="en-GB" sz="3200" dirty="0" smtClean="0">
                <a:solidFill>
                  <a:schemeClr val="tx1"/>
                </a:solidFill>
              </a:rPr>
              <a:t>To promote awareness-raising efforts </a:t>
            </a:r>
            <a:r>
              <a:rPr lang="en-GB" sz="3200" dirty="0" smtClean="0">
                <a:solidFill>
                  <a:schemeClr val="tx1"/>
                </a:solidFill>
              </a:rPr>
              <a:t>and changes in the attitude of technical staff addressing the topic.</a:t>
            </a:r>
            <a:endParaRPr lang="en-GB" dirty="0">
              <a:solidFill>
                <a:schemeClr val="tx1"/>
              </a:solidFill>
            </a:endParaRPr>
          </a:p>
        </p:txBody>
      </p:sp>
    </p:spTree>
    <p:extLst>
      <p:ext uri="{BB962C8B-B14F-4D97-AF65-F5344CB8AC3E}">
        <p14:creationId xmlns:p14="http://schemas.microsoft.com/office/powerpoint/2010/main" val="398507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88641"/>
            <a:ext cx="8856984" cy="720079"/>
          </a:xfrm>
        </p:spPr>
        <p:txBody>
          <a:bodyPr/>
          <a:lstStyle/>
          <a:p>
            <a:r>
              <a:rPr lang="en-GB" sz="4000" b="1" dirty="0" smtClean="0">
                <a:latin typeface="Arial" pitchFamily="34" charset="0"/>
                <a:cs typeface="Arial" pitchFamily="34" charset="0"/>
              </a:rPr>
              <a:t>Final Observation</a:t>
            </a:r>
            <a:r>
              <a:rPr lang="en-GB" sz="4000" b="1" dirty="0" smtClean="0">
                <a:latin typeface="Arial" pitchFamily="34" charset="0"/>
                <a:cs typeface="Arial" pitchFamily="34" charset="0"/>
              </a:rPr>
              <a:t>s of </a:t>
            </a:r>
            <a:r>
              <a:rPr lang="en-GB" sz="4000" b="1" dirty="0" smtClean="0">
                <a:latin typeface="Arial" pitchFamily="34" charset="0"/>
                <a:cs typeface="Arial" pitchFamily="34" charset="0"/>
              </a:rPr>
              <a:t>CEDAW</a:t>
            </a:r>
            <a:endParaRPr lang="en-GB" sz="4000" b="1" dirty="0">
              <a:latin typeface="Arial" pitchFamily="34" charset="0"/>
              <a:cs typeface="Arial" pitchFamily="34" charset="0"/>
            </a:endParaRPr>
          </a:p>
        </p:txBody>
      </p:sp>
      <p:sp>
        <p:nvSpPr>
          <p:cNvPr id="3" name="2 Subtítulo"/>
          <p:cNvSpPr>
            <a:spLocks noGrp="1"/>
          </p:cNvSpPr>
          <p:nvPr>
            <p:ph type="subTitle" idx="1"/>
          </p:nvPr>
        </p:nvSpPr>
        <p:spPr>
          <a:xfrm>
            <a:off x="0" y="980728"/>
            <a:ext cx="9036496" cy="5760640"/>
          </a:xfrm>
        </p:spPr>
        <p:txBody>
          <a:bodyPr>
            <a:normAutofit/>
          </a:bodyPr>
          <a:lstStyle/>
          <a:p>
            <a:pPr marL="342900" indent="-342900" algn="just">
              <a:buFont typeface="Wingdings" pitchFamily="2" charset="2"/>
              <a:buChar char="Ø"/>
            </a:pPr>
            <a:r>
              <a:rPr lang="en-GB" sz="3200" dirty="0" smtClean="0">
                <a:solidFill>
                  <a:schemeClr val="tx1"/>
                </a:solidFill>
              </a:rPr>
              <a:t>Session No. 45 of the CEDAW Committee, January 18, 2010.</a:t>
            </a:r>
          </a:p>
          <a:p>
            <a:pPr marL="342900" indent="-342900" algn="just">
              <a:buFont typeface="Wingdings" pitchFamily="2" charset="2"/>
              <a:buChar char="Ø"/>
            </a:pPr>
            <a:r>
              <a:rPr lang="en-GB" sz="3200" b="1" dirty="0" smtClean="0">
                <a:solidFill>
                  <a:schemeClr val="tx1"/>
                </a:solidFill>
                <a:effectLst>
                  <a:outerShdw blurRad="38100" dist="38100" dir="2700000" algn="tl">
                    <a:srgbClr val="000000">
                      <a:alpha val="43137"/>
                    </a:srgbClr>
                  </a:outerShdw>
                </a:effectLst>
              </a:rPr>
              <a:t>Concerns of CEDAW:  </a:t>
            </a:r>
            <a:r>
              <a:rPr lang="en-GB" sz="3200" dirty="0" smtClean="0">
                <a:solidFill>
                  <a:schemeClr val="tx1"/>
                </a:solidFill>
              </a:rPr>
              <a:t>Expect results from the 2014 Report in regard to actions adopted to address concerns, as well as formulated recommendations.</a:t>
            </a:r>
          </a:p>
          <a:p>
            <a:pPr marL="342900" indent="-342900" algn="just">
              <a:buFont typeface="Wingdings" pitchFamily="2" charset="2"/>
              <a:buChar char="Ø"/>
            </a:pPr>
            <a:r>
              <a:rPr lang="en-GB" sz="3200" dirty="0" smtClean="0">
                <a:solidFill>
                  <a:schemeClr val="tx1"/>
                </a:solidFill>
              </a:rPr>
              <a:t>Due to the high prevalence of domestic violence against women, lack of protection for victims, denouncement mechanisms, and campaigns to educate women about their rights</a:t>
            </a:r>
            <a:r>
              <a:rPr lang="en-GB" sz="3200" dirty="0" smtClean="0">
                <a:solidFill>
                  <a:schemeClr val="tx1"/>
                </a:solidFill>
              </a:rPr>
              <a:t>.</a:t>
            </a:r>
          </a:p>
          <a:p>
            <a:pPr marL="342900" indent="-342900" algn="just">
              <a:buFont typeface="Wingdings" pitchFamily="2" charset="2"/>
              <a:buChar char="Ø"/>
            </a:pPr>
            <a:endParaRPr lang="en-GB" sz="32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01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3"/>
            <a:ext cx="8856984" cy="864095"/>
          </a:xfrm>
        </p:spPr>
        <p:txBody>
          <a:bodyPr/>
          <a:lstStyle/>
          <a:p>
            <a:r>
              <a:rPr lang="en-GB" sz="4000" b="1" dirty="0" smtClean="0">
                <a:latin typeface="Arial" pitchFamily="34" charset="0"/>
                <a:cs typeface="Arial" pitchFamily="34" charset="0"/>
              </a:rPr>
              <a:t>Final Observations of CEDAW</a:t>
            </a:r>
            <a:endParaRPr lang="en-GB" sz="4000" b="1" dirty="0">
              <a:latin typeface="Arial" pitchFamily="34" charset="0"/>
              <a:cs typeface="Arial" pitchFamily="34" charset="0"/>
            </a:endParaRPr>
          </a:p>
        </p:txBody>
      </p:sp>
      <p:sp>
        <p:nvSpPr>
          <p:cNvPr id="3" name="2 Subtítulo"/>
          <p:cNvSpPr>
            <a:spLocks noGrp="1"/>
          </p:cNvSpPr>
          <p:nvPr>
            <p:ph type="subTitle" idx="1"/>
          </p:nvPr>
        </p:nvSpPr>
        <p:spPr>
          <a:xfrm>
            <a:off x="0" y="1124744"/>
            <a:ext cx="9036496" cy="5616624"/>
          </a:xfrm>
        </p:spPr>
        <p:txBody>
          <a:bodyPr>
            <a:normAutofit fontScale="92500" lnSpcReduction="10000"/>
          </a:bodyPr>
          <a:lstStyle/>
          <a:p>
            <a:pPr marL="342900" indent="-342900" algn="just">
              <a:buFont typeface="Wingdings" pitchFamily="2" charset="2"/>
              <a:buChar char="Ø"/>
            </a:pPr>
            <a:r>
              <a:rPr lang="en-GB" sz="3200" dirty="0" smtClean="0">
                <a:solidFill>
                  <a:schemeClr val="tx1"/>
                </a:solidFill>
              </a:rPr>
              <a:t>Concern regarding the number of women and girls that have been victims of trafficking and the reduced number of perpetrators that have been prosecuted and punished.</a:t>
            </a:r>
          </a:p>
          <a:p>
            <a:pPr marL="342900" indent="-342900" algn="just">
              <a:buFont typeface="Wingdings" pitchFamily="2" charset="2"/>
              <a:buChar char="Ø"/>
            </a:pPr>
            <a:r>
              <a:rPr lang="en-GB" sz="3200" dirty="0" smtClean="0">
                <a:solidFill>
                  <a:schemeClr val="tx1"/>
                </a:solidFill>
              </a:rPr>
              <a:t>Absence of data </a:t>
            </a:r>
            <a:r>
              <a:rPr lang="en-GB" sz="3200" dirty="0">
                <a:solidFill>
                  <a:schemeClr val="tx1"/>
                </a:solidFill>
              </a:rPr>
              <a:t>on women and girls </a:t>
            </a:r>
            <a:r>
              <a:rPr lang="en-GB" sz="3200" dirty="0" smtClean="0">
                <a:solidFill>
                  <a:schemeClr val="tx1"/>
                </a:solidFill>
              </a:rPr>
              <a:t>victims of trafficking </a:t>
            </a:r>
            <a:r>
              <a:rPr lang="en-GB" sz="3200" dirty="0" smtClean="0">
                <a:solidFill>
                  <a:schemeClr val="tx1"/>
                </a:solidFill>
              </a:rPr>
              <a:t>and </a:t>
            </a:r>
            <a:r>
              <a:rPr lang="en-GB" sz="3200" dirty="0" smtClean="0">
                <a:solidFill>
                  <a:schemeClr val="tx1"/>
                </a:solidFill>
              </a:rPr>
              <a:t>sexual exploitation</a:t>
            </a:r>
            <a:r>
              <a:rPr lang="en-GB" sz="3200" dirty="0" smtClean="0">
                <a:solidFill>
                  <a:schemeClr val="tx1"/>
                </a:solidFill>
              </a:rPr>
              <a:t>.</a:t>
            </a:r>
          </a:p>
          <a:p>
            <a:pPr marL="342900" indent="-342900" algn="just">
              <a:buFont typeface="Wingdings" pitchFamily="2" charset="2"/>
              <a:buChar char="Ø"/>
            </a:pPr>
            <a:r>
              <a:rPr lang="en-GB" sz="3200" dirty="0" smtClean="0">
                <a:solidFill>
                  <a:schemeClr val="tx1"/>
                </a:solidFill>
              </a:rPr>
              <a:t>The Committee recommends to strengthen efforts to combat all forms of trafficking of women and girls, to punish and prosecute traffickers, guaranteeing protection of the human rights of women and girls victims of trafficking. </a:t>
            </a:r>
            <a:endParaRPr lang="en-GB" sz="3200" dirty="0">
              <a:solidFill>
                <a:schemeClr val="tx1"/>
              </a:solidFill>
            </a:endParaRPr>
          </a:p>
        </p:txBody>
      </p:sp>
    </p:spTree>
    <p:extLst>
      <p:ext uri="{BB962C8B-B14F-4D97-AF65-F5344CB8AC3E}">
        <p14:creationId xmlns:p14="http://schemas.microsoft.com/office/powerpoint/2010/main" val="1008717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3"/>
            <a:ext cx="8856984" cy="1008111"/>
          </a:xfrm>
        </p:spPr>
        <p:txBody>
          <a:bodyPr/>
          <a:lstStyle/>
          <a:p>
            <a:r>
              <a:rPr lang="en-GB" sz="4000" b="1" dirty="0" smtClean="0">
                <a:latin typeface="Arial" pitchFamily="34" charset="0"/>
                <a:cs typeface="Arial" pitchFamily="34" charset="0"/>
              </a:rPr>
              <a:t>Final Observations of CEDAW</a:t>
            </a:r>
            <a:endParaRPr lang="en-GB" sz="4000" b="1" dirty="0">
              <a:latin typeface="Arial" pitchFamily="34" charset="0"/>
              <a:cs typeface="Arial" pitchFamily="34" charset="0"/>
            </a:endParaRPr>
          </a:p>
        </p:txBody>
      </p:sp>
      <p:sp>
        <p:nvSpPr>
          <p:cNvPr id="3" name="2 Subtítulo"/>
          <p:cNvSpPr>
            <a:spLocks noGrp="1"/>
          </p:cNvSpPr>
          <p:nvPr>
            <p:ph type="subTitle" idx="1"/>
          </p:nvPr>
        </p:nvSpPr>
        <p:spPr>
          <a:xfrm>
            <a:off x="107504" y="1340768"/>
            <a:ext cx="8784976" cy="5400600"/>
          </a:xfrm>
        </p:spPr>
        <p:txBody>
          <a:bodyPr>
            <a:normAutofit/>
          </a:bodyPr>
          <a:lstStyle/>
          <a:p>
            <a:pPr marL="342900" indent="-342900" algn="just">
              <a:buFont typeface="Wingdings" pitchFamily="2" charset="2"/>
              <a:buChar char="Ø"/>
            </a:pPr>
            <a:r>
              <a:rPr lang="en-GB" sz="3200" dirty="0" smtClean="0">
                <a:solidFill>
                  <a:schemeClr val="tx1"/>
                </a:solidFill>
              </a:rPr>
              <a:t>The Committee requests that support for women and girls victims of trafficking is ensured to enable them to testify against traffickers without fear</a:t>
            </a:r>
            <a:r>
              <a:rPr lang="en-GB" sz="3200" dirty="0" smtClean="0">
                <a:solidFill>
                  <a:schemeClr val="tx1"/>
                </a:solidFill>
              </a:rPr>
              <a:t>.</a:t>
            </a:r>
          </a:p>
          <a:p>
            <a:pPr marL="342900" indent="-342900" algn="just">
              <a:buFont typeface="Wingdings" pitchFamily="2" charset="2"/>
              <a:buChar char="Ø"/>
            </a:pPr>
            <a:r>
              <a:rPr lang="en-GB" sz="3200" dirty="0" smtClean="0">
                <a:solidFill>
                  <a:schemeClr val="tx1"/>
                </a:solidFill>
              </a:rPr>
              <a:t>During the next regular review we should provide information about the multiple forms of discrimination and violence against women in different spheres – public and private. </a:t>
            </a:r>
            <a:endParaRPr lang="en-GB" sz="3200" dirty="0" smtClean="0">
              <a:solidFill>
                <a:schemeClr val="tx1"/>
              </a:solidFill>
            </a:endParaRPr>
          </a:p>
        </p:txBody>
      </p:sp>
    </p:spTree>
    <p:extLst>
      <p:ext uri="{BB962C8B-B14F-4D97-AF65-F5344CB8AC3E}">
        <p14:creationId xmlns:p14="http://schemas.microsoft.com/office/powerpoint/2010/main" val="2025654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n-GB" dirty="0"/>
          </a:p>
        </p:txBody>
      </p:sp>
      <p:sp>
        <p:nvSpPr>
          <p:cNvPr id="3" name="2 Subtítulo"/>
          <p:cNvSpPr>
            <a:spLocks noGrp="1"/>
          </p:cNvSpPr>
          <p:nvPr>
            <p:ph type="subTitle" idx="1"/>
          </p:nvPr>
        </p:nvSpPr>
        <p:spPr/>
        <p:txBody>
          <a:bodyPr/>
          <a:lstStyle/>
          <a:p>
            <a:endParaRPr lang="en-GB" dirty="0"/>
          </a:p>
        </p:txBody>
      </p:sp>
      <p:pic>
        <p:nvPicPr>
          <p:cNvPr id="4" name="3 Imagen" descr="http://psicologiajuridicaforense.files.wordpress.com/2011/02/trata-de-personas.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920880" cy="6192688"/>
          </a:xfrm>
          <a:prstGeom prst="rect">
            <a:avLst/>
          </a:prstGeom>
          <a:noFill/>
          <a:ln>
            <a:noFill/>
          </a:ln>
        </p:spPr>
      </p:pic>
      <p:sp>
        <p:nvSpPr>
          <p:cNvPr id="7" name="6 CuadroTexto"/>
          <p:cNvSpPr txBox="1"/>
          <p:nvPr/>
        </p:nvSpPr>
        <p:spPr>
          <a:xfrm flipH="1">
            <a:off x="3275856" y="5373216"/>
            <a:ext cx="2736304" cy="461665"/>
          </a:xfrm>
          <a:prstGeom prst="rect">
            <a:avLst/>
          </a:prstGeom>
          <a:solidFill>
            <a:srgbClr val="FFFF00"/>
          </a:solidFill>
        </p:spPr>
        <p:txBody>
          <a:bodyPr wrap="square" rtlCol="0">
            <a:spAutoFit/>
          </a:bodyPr>
          <a:lstStyle/>
          <a:p>
            <a:r>
              <a:rPr lang="en-GB" sz="2400" b="1" dirty="0" smtClean="0">
                <a:effectLst>
                  <a:outerShdw blurRad="38100" dist="38100" dir="2700000" algn="tl">
                    <a:srgbClr val="000000">
                      <a:alpha val="43137"/>
                    </a:srgbClr>
                  </a:outerShdw>
                </a:effectLst>
              </a:rPr>
              <a:t>   INFORMATE</a:t>
            </a:r>
            <a:endParaRPr lang="en-GB" sz="2400" b="1" dirty="0">
              <a:effectLst>
                <a:outerShdw blurRad="38100" dist="38100" dir="2700000" algn="tl">
                  <a:srgbClr val="000000">
                    <a:alpha val="43137"/>
                  </a:srgbClr>
                </a:outerShdw>
              </a:effectLst>
            </a:endParaRPr>
          </a:p>
        </p:txBody>
      </p:sp>
      <p:sp>
        <p:nvSpPr>
          <p:cNvPr id="5" name="4 Rectángulo"/>
          <p:cNvSpPr/>
          <p:nvPr/>
        </p:nvSpPr>
        <p:spPr>
          <a:xfrm>
            <a:off x="2987824" y="2060848"/>
            <a:ext cx="5202035" cy="923330"/>
          </a:xfrm>
          <a:prstGeom prst="rect">
            <a:avLst/>
          </a:prstGeom>
          <a:solidFill>
            <a:schemeClr val="accent4">
              <a:lumMod val="60000"/>
              <a:lumOff val="40000"/>
            </a:schemeClr>
          </a:solidFill>
        </p:spPr>
        <p:txBody>
          <a:bodyPr wrap="square">
            <a:spAutoFit/>
          </a:bodyPr>
          <a:lstStyle/>
          <a:p>
            <a:pPr algn="ctr"/>
            <a:r>
              <a:rPr lang="en-GB" sz="5400" dirty="0" smtClean="0">
                <a:solidFill>
                  <a:srgbClr val="FFFF00"/>
                </a:solidFill>
                <a:latin typeface="Arial Black" pitchFamily="34" charset="0"/>
              </a:rPr>
              <a:t>Wake up!</a:t>
            </a:r>
          </a:p>
        </p:txBody>
      </p:sp>
      <p:sp>
        <p:nvSpPr>
          <p:cNvPr id="8" name="7 Rectángulo"/>
          <p:cNvSpPr/>
          <p:nvPr/>
        </p:nvSpPr>
        <p:spPr>
          <a:xfrm>
            <a:off x="2411760" y="3068960"/>
            <a:ext cx="5778099" cy="646331"/>
          </a:xfrm>
          <a:prstGeom prst="rect">
            <a:avLst/>
          </a:prstGeom>
          <a:solidFill>
            <a:schemeClr val="accent4">
              <a:lumMod val="60000"/>
              <a:lumOff val="40000"/>
            </a:schemeClr>
          </a:solidFill>
        </p:spPr>
        <p:txBody>
          <a:bodyPr wrap="square">
            <a:spAutoFit/>
          </a:bodyPr>
          <a:lstStyle/>
          <a:p>
            <a:pPr algn="ctr"/>
            <a:r>
              <a:rPr lang="en-GB" sz="3600" dirty="0" smtClean="0">
                <a:solidFill>
                  <a:schemeClr val="bg1"/>
                </a:solidFill>
                <a:latin typeface="Arial Black" pitchFamily="34" charset="0"/>
              </a:rPr>
              <a:t>Trafficking in Persons</a:t>
            </a:r>
          </a:p>
        </p:txBody>
      </p:sp>
      <p:sp>
        <p:nvSpPr>
          <p:cNvPr id="9" name="8 Rectángulo"/>
          <p:cNvSpPr/>
          <p:nvPr/>
        </p:nvSpPr>
        <p:spPr>
          <a:xfrm>
            <a:off x="2411760" y="3945830"/>
            <a:ext cx="5616624" cy="923330"/>
          </a:xfrm>
          <a:prstGeom prst="rect">
            <a:avLst/>
          </a:prstGeom>
          <a:solidFill>
            <a:schemeClr val="accent4">
              <a:lumMod val="60000"/>
              <a:lumOff val="40000"/>
            </a:schemeClr>
          </a:solidFill>
        </p:spPr>
        <p:txBody>
          <a:bodyPr wrap="square">
            <a:spAutoFit/>
          </a:bodyPr>
          <a:lstStyle/>
          <a:p>
            <a:pPr algn="ctr"/>
            <a:r>
              <a:rPr lang="en-GB" sz="5400" dirty="0" smtClean="0">
                <a:solidFill>
                  <a:srgbClr val="FFFF00"/>
                </a:solidFill>
                <a:latin typeface="Arial Black" pitchFamily="34" charset="0"/>
              </a:rPr>
              <a:t>Really Exists.</a:t>
            </a:r>
          </a:p>
        </p:txBody>
      </p:sp>
      <p:sp>
        <p:nvSpPr>
          <p:cNvPr id="10" name="9 Rectángulo"/>
          <p:cNvSpPr/>
          <p:nvPr/>
        </p:nvSpPr>
        <p:spPr>
          <a:xfrm>
            <a:off x="2555776" y="5301208"/>
            <a:ext cx="4896544" cy="523220"/>
          </a:xfrm>
          <a:prstGeom prst="rect">
            <a:avLst/>
          </a:prstGeom>
          <a:solidFill>
            <a:srgbClr val="FFFF00"/>
          </a:solidFill>
        </p:spPr>
        <p:txBody>
          <a:bodyPr wrap="square">
            <a:spAutoFit/>
          </a:bodyPr>
          <a:lstStyle/>
          <a:p>
            <a:pPr algn="ctr"/>
            <a:r>
              <a:rPr lang="en-GB" sz="2800" dirty="0" smtClean="0">
                <a:effectLst>
                  <a:outerShdw blurRad="38100" dist="38100" dir="2700000" algn="tl">
                    <a:srgbClr val="000000">
                      <a:alpha val="43137"/>
                    </a:srgbClr>
                  </a:outerShdw>
                </a:effectLst>
                <a:latin typeface="Times New Roman" pitchFamily="18" charset="0"/>
                <a:cs typeface="Times New Roman" pitchFamily="18" charset="0"/>
              </a:rPr>
              <a:t>FIND OUT MORE ABOUT IT.</a:t>
            </a:r>
          </a:p>
        </p:txBody>
      </p:sp>
    </p:spTree>
    <p:extLst>
      <p:ext uri="{BB962C8B-B14F-4D97-AF65-F5344CB8AC3E}">
        <p14:creationId xmlns:p14="http://schemas.microsoft.com/office/powerpoint/2010/main" val="434786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88640"/>
            <a:ext cx="8928992" cy="1152128"/>
          </a:xfrm>
        </p:spPr>
        <p:txBody>
          <a:bodyPr/>
          <a:lstStyle/>
          <a:p>
            <a:r>
              <a:rPr lang="en-GB" sz="4000" b="1" dirty="0" smtClean="0">
                <a:latin typeface="Arial" pitchFamily="34" charset="0"/>
                <a:cs typeface="Arial" pitchFamily="34" charset="0"/>
              </a:rPr>
              <a:t>Human Rights of Women Victims of Traffickin</a:t>
            </a:r>
            <a:r>
              <a:rPr lang="en-GB" sz="4000" b="1" dirty="0" smtClean="0">
                <a:latin typeface="Arial" pitchFamily="34" charset="0"/>
                <a:cs typeface="Arial" pitchFamily="34" charset="0"/>
              </a:rPr>
              <a:t>g in Persons</a:t>
            </a:r>
            <a:endParaRPr lang="en-GB" sz="4000" b="1" dirty="0">
              <a:latin typeface="Arial" pitchFamily="34" charset="0"/>
              <a:cs typeface="Arial" pitchFamily="34" charset="0"/>
            </a:endParaRPr>
          </a:p>
        </p:txBody>
      </p:sp>
      <p:sp>
        <p:nvSpPr>
          <p:cNvPr id="3" name="2 Subtítulo"/>
          <p:cNvSpPr>
            <a:spLocks noGrp="1"/>
          </p:cNvSpPr>
          <p:nvPr>
            <p:ph type="subTitle" idx="1"/>
          </p:nvPr>
        </p:nvSpPr>
        <p:spPr>
          <a:xfrm>
            <a:off x="0" y="1484784"/>
            <a:ext cx="9036496" cy="5373216"/>
          </a:xfrm>
        </p:spPr>
        <p:txBody>
          <a:bodyPr>
            <a:normAutofit lnSpcReduction="10000"/>
          </a:bodyPr>
          <a:lstStyle/>
          <a:p>
            <a:pPr marL="342900" indent="-342900" algn="just">
              <a:buFont typeface="Wingdings" pitchFamily="2" charset="2"/>
              <a:buChar char="Ø"/>
            </a:pPr>
            <a:r>
              <a:rPr lang="en-GB" sz="3200" dirty="0" smtClean="0">
                <a:solidFill>
                  <a:schemeClr val="tx1"/>
                </a:solidFill>
                <a:latin typeface="Arial" pitchFamily="34" charset="0"/>
                <a:cs typeface="Arial" pitchFamily="34" charset="0"/>
              </a:rPr>
              <a:t>We recognize the actions implemented by the international and national community to combat this crime.</a:t>
            </a:r>
          </a:p>
          <a:p>
            <a:pPr marL="342900" indent="-342900" algn="just">
              <a:buFont typeface="Wingdings" pitchFamily="2" charset="2"/>
              <a:buChar char="Ø"/>
            </a:pPr>
            <a:r>
              <a:rPr lang="en-GB" sz="3200" dirty="0" smtClean="0">
                <a:solidFill>
                  <a:schemeClr val="tx1"/>
                </a:solidFill>
                <a:latin typeface="Arial" pitchFamily="34" charset="0"/>
                <a:cs typeface="Arial" pitchFamily="34" charset="0"/>
              </a:rPr>
              <a:t>The establishment of </a:t>
            </a:r>
            <a:r>
              <a:rPr lang="en-GB" sz="3200" dirty="0" smtClean="0">
                <a:solidFill>
                  <a:schemeClr val="tx1"/>
                </a:solidFill>
                <a:latin typeface="Arial" pitchFamily="34" charset="0"/>
                <a:cs typeface="Arial" pitchFamily="34" charset="0"/>
              </a:rPr>
              <a:t>INAMU in Panama represents a direct effort to guide, ensure, and represent the claims of women in regard to this topic.</a:t>
            </a:r>
          </a:p>
          <a:p>
            <a:pPr marL="342900" indent="-342900" algn="just">
              <a:buFont typeface="Wingdings" pitchFamily="2" charset="2"/>
              <a:buChar char="Ø"/>
            </a:pPr>
            <a:r>
              <a:rPr lang="en-GB" sz="3200" dirty="0" smtClean="0">
                <a:solidFill>
                  <a:schemeClr val="tx1"/>
                </a:solidFill>
                <a:latin typeface="Arial" pitchFamily="34" charset="0"/>
                <a:cs typeface="Arial" pitchFamily="34" charset="0"/>
              </a:rPr>
              <a:t>Efforts are being projected in regional actions of the </a:t>
            </a:r>
            <a:r>
              <a:rPr lang="en-GB" sz="3200" dirty="0" smtClean="0">
                <a:solidFill>
                  <a:schemeClr val="tx1"/>
                </a:solidFill>
                <a:latin typeface="Arial" pitchFamily="34" charset="0"/>
                <a:cs typeface="Arial" pitchFamily="34" charset="0"/>
              </a:rPr>
              <a:t>Council of Women’s Ministers of Central America and the Dominican Republic </a:t>
            </a:r>
            <a:r>
              <a:rPr lang="en-GB" sz="3200" dirty="0" smtClean="0">
                <a:solidFill>
                  <a:schemeClr val="tx1"/>
                </a:solidFill>
                <a:latin typeface="Arial" pitchFamily="34" charset="0"/>
                <a:cs typeface="Arial" pitchFamily="34" charset="0"/>
              </a:rPr>
              <a:t>(COMMCA), ascribed to SICA. </a:t>
            </a:r>
          </a:p>
          <a:p>
            <a:pPr marL="342900" indent="-342900" algn="just">
              <a:buFont typeface="Wingdings" pitchFamily="2" charset="2"/>
              <a:buChar char="Ø"/>
            </a:pPr>
            <a:endParaRPr lang="en-GB" sz="3200" dirty="0" smtClean="0">
              <a:solidFill>
                <a:schemeClr val="tx1"/>
              </a:solidFill>
            </a:endParaRPr>
          </a:p>
          <a:p>
            <a:pPr marL="342900" indent="-342900" algn="just">
              <a:buFont typeface="Wingdings" pitchFamily="2" charset="2"/>
              <a:buChar char="Ø"/>
            </a:pPr>
            <a:endParaRPr lang="en-GB" sz="3200" dirty="0">
              <a:solidFill>
                <a:schemeClr val="tx1"/>
              </a:solidFill>
            </a:endParaRPr>
          </a:p>
        </p:txBody>
      </p:sp>
    </p:spTree>
    <p:extLst>
      <p:ext uri="{BB962C8B-B14F-4D97-AF65-F5344CB8AC3E}">
        <p14:creationId xmlns:p14="http://schemas.microsoft.com/office/powerpoint/2010/main" val="20767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88641"/>
            <a:ext cx="8928992" cy="1296143"/>
          </a:xfrm>
        </p:spPr>
        <p:txBody>
          <a:bodyPr/>
          <a:lstStyle/>
          <a:p>
            <a:r>
              <a:rPr lang="en-GB" sz="4000" b="1" dirty="0" smtClean="0"/>
              <a:t>Human Rights of Women Victims of Trafficking in Persons</a:t>
            </a:r>
            <a:endParaRPr lang="en-GB" sz="4000" b="1" dirty="0"/>
          </a:p>
        </p:txBody>
      </p:sp>
      <p:sp>
        <p:nvSpPr>
          <p:cNvPr id="3" name="2 Subtítulo"/>
          <p:cNvSpPr>
            <a:spLocks noGrp="1"/>
          </p:cNvSpPr>
          <p:nvPr>
            <p:ph type="subTitle" idx="1"/>
          </p:nvPr>
        </p:nvSpPr>
        <p:spPr>
          <a:xfrm>
            <a:off x="0" y="1772816"/>
            <a:ext cx="8964488" cy="4968552"/>
          </a:xfrm>
        </p:spPr>
        <p:txBody>
          <a:bodyPr>
            <a:normAutofit lnSpcReduction="10000"/>
          </a:bodyPr>
          <a:lstStyle/>
          <a:p>
            <a:pPr marL="342900" indent="-342900" algn="just">
              <a:buFont typeface="Wingdings" pitchFamily="2" charset="2"/>
              <a:buChar char="Ø"/>
            </a:pPr>
            <a:r>
              <a:rPr lang="en-GB" sz="3200" dirty="0" smtClean="0">
                <a:solidFill>
                  <a:schemeClr val="tx1"/>
                </a:solidFill>
                <a:latin typeface="Arial" pitchFamily="34" charset="0"/>
                <a:cs typeface="Arial" pitchFamily="34" charset="0"/>
              </a:rPr>
              <a:t>COMMCA seeks to consolidate the gender approach at an institutional level in the Central American </a:t>
            </a:r>
            <a:r>
              <a:rPr lang="en-GB" sz="3200" dirty="0" smtClean="0">
                <a:solidFill>
                  <a:schemeClr val="tx1"/>
                </a:solidFill>
                <a:latin typeface="Arial" pitchFamily="34" charset="0"/>
                <a:cs typeface="Arial" pitchFamily="34" charset="0"/>
              </a:rPr>
              <a:t>Integration System (</a:t>
            </a:r>
            <a:r>
              <a:rPr lang="en-GB" sz="3200" dirty="0" smtClean="0">
                <a:solidFill>
                  <a:schemeClr val="tx1"/>
                </a:solidFill>
                <a:latin typeface="Arial" pitchFamily="34" charset="0"/>
                <a:cs typeface="Arial" pitchFamily="34" charset="0"/>
              </a:rPr>
              <a:t>SICA) and in addition, to incorporate gender equality.</a:t>
            </a:r>
          </a:p>
          <a:p>
            <a:pPr marL="342900" indent="-342900" algn="just">
              <a:buFont typeface="Wingdings" pitchFamily="2" charset="2"/>
              <a:buChar char="Ø"/>
            </a:pPr>
            <a:r>
              <a:rPr lang="en-GB" sz="3200" dirty="0" smtClean="0">
                <a:solidFill>
                  <a:schemeClr val="tx1"/>
                </a:solidFill>
                <a:latin typeface="Arial" pitchFamily="34" charset="0"/>
                <a:cs typeface="Arial" pitchFamily="34" charset="0"/>
              </a:rPr>
              <a:t>The Strategic Plan 2009-2013 seeks to have a cross-cutting impact on all forms of violence affecting women and integrate this topic into security policy in the region, with the aim of resolving this issue and achieving that it is taken on by SICA at an institutional level. </a:t>
            </a:r>
          </a:p>
          <a:p>
            <a:pPr marL="342900" indent="-342900" algn="just">
              <a:buFont typeface="Wingdings" pitchFamily="2" charset="2"/>
              <a:buChar char="Ø"/>
            </a:pPr>
            <a:endParaRPr lang="en-GB"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41020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476673"/>
            <a:ext cx="8712968" cy="864095"/>
          </a:xfrm>
        </p:spPr>
        <p:txBody>
          <a:bodyPr/>
          <a:lstStyle/>
          <a:p>
            <a:r>
              <a:rPr lang="en-GB" sz="4000" b="1" dirty="0" smtClean="0">
                <a:latin typeface="Arial" pitchFamily="34" charset="0"/>
                <a:cs typeface="Arial" pitchFamily="34" charset="0"/>
              </a:rPr>
              <a:t>Considerations relating to this Matter</a:t>
            </a:r>
            <a:endParaRPr lang="en-GB" sz="4000" b="1" dirty="0">
              <a:latin typeface="Arial" pitchFamily="34" charset="0"/>
              <a:cs typeface="Arial" pitchFamily="34" charset="0"/>
            </a:endParaRPr>
          </a:p>
        </p:txBody>
      </p:sp>
      <p:sp>
        <p:nvSpPr>
          <p:cNvPr id="3" name="2 Subtítulo"/>
          <p:cNvSpPr>
            <a:spLocks noGrp="1"/>
          </p:cNvSpPr>
          <p:nvPr>
            <p:ph type="subTitle" idx="1"/>
          </p:nvPr>
        </p:nvSpPr>
        <p:spPr>
          <a:xfrm>
            <a:off x="107504" y="1484784"/>
            <a:ext cx="8856984" cy="5256584"/>
          </a:xfrm>
        </p:spPr>
        <p:txBody>
          <a:bodyPr>
            <a:normAutofit lnSpcReduction="10000"/>
          </a:bodyPr>
          <a:lstStyle/>
          <a:p>
            <a:pPr marL="457200" indent="-457200" algn="just">
              <a:buFont typeface="Wingdings" pitchFamily="2" charset="2"/>
              <a:buChar char="Ø"/>
            </a:pPr>
            <a:r>
              <a:rPr lang="en-GB" sz="3200" dirty="0" smtClean="0">
                <a:solidFill>
                  <a:schemeClr val="tx1"/>
                </a:solidFill>
                <a:latin typeface="Arial" pitchFamily="34" charset="0"/>
                <a:cs typeface="Arial" pitchFamily="34" charset="0"/>
              </a:rPr>
              <a:t>Human rights violations of </a:t>
            </a:r>
            <a:r>
              <a:rPr lang="en-GB" sz="3200" dirty="0" smtClean="0">
                <a:solidFill>
                  <a:schemeClr val="tx1"/>
                </a:solidFill>
                <a:latin typeface="Arial" pitchFamily="34" charset="0"/>
                <a:cs typeface="Arial" pitchFamily="34" charset="0"/>
              </a:rPr>
              <a:t>victims of trafficking in persons are serious</a:t>
            </a:r>
            <a:r>
              <a:rPr lang="en-GB" sz="3200" dirty="0">
                <a:solidFill>
                  <a:schemeClr val="tx1"/>
                </a:solidFill>
                <a:latin typeface="Arial" pitchFamily="34" charset="0"/>
                <a:cs typeface="Arial" pitchFamily="34" charset="0"/>
              </a:rPr>
              <a:t>.</a:t>
            </a:r>
            <a:r>
              <a:rPr lang="en-GB" sz="3200" dirty="0" smtClean="0">
                <a:solidFill>
                  <a:schemeClr val="tx1"/>
                </a:solidFill>
                <a:latin typeface="Arial" pitchFamily="34" charset="0"/>
                <a:cs typeface="Arial" pitchFamily="34" charset="0"/>
              </a:rPr>
              <a:t>  Most of them are young women (18-25 years old) and girls in danger.  This situation has stimulated actions to address and combat this crime in the region</a:t>
            </a:r>
            <a:r>
              <a:rPr lang="en-GB" sz="3200" dirty="0" smtClean="0">
                <a:solidFill>
                  <a:schemeClr val="tx1"/>
                </a:solidFill>
                <a:latin typeface="Arial" pitchFamily="34" charset="0"/>
                <a:cs typeface="Arial" pitchFamily="34" charset="0"/>
              </a:rPr>
              <a:t>.</a:t>
            </a:r>
          </a:p>
          <a:p>
            <a:pPr marL="457200" indent="-457200" algn="just">
              <a:buFont typeface="Wingdings" pitchFamily="2" charset="2"/>
              <a:buChar char="Ø"/>
            </a:pPr>
            <a:r>
              <a:rPr lang="en-GB" sz="3200" dirty="0" smtClean="0">
                <a:solidFill>
                  <a:schemeClr val="tx1"/>
                </a:solidFill>
                <a:latin typeface="Arial" pitchFamily="34" charset="0"/>
                <a:cs typeface="Arial" pitchFamily="34" charset="0"/>
              </a:rPr>
              <a:t>Fundamental rights of women are violated.  Despite relevant efforts the number of criminal actions is increasing, often as a result of the situation of poverty affecting women in their countries of origin</a:t>
            </a:r>
            <a:r>
              <a:rPr lang="en-GB" sz="3200" dirty="0" smtClean="0">
                <a:solidFill>
                  <a:schemeClr val="tx1"/>
                </a:solidFill>
                <a:latin typeface="Arial" pitchFamily="34" charset="0"/>
                <a:cs typeface="Arial" pitchFamily="34" charset="0"/>
              </a:rPr>
              <a:t>.</a:t>
            </a:r>
            <a:endParaRPr lang="en-GB"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85272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n-GB" dirty="0"/>
          </a:p>
        </p:txBody>
      </p:sp>
      <p:sp>
        <p:nvSpPr>
          <p:cNvPr id="3" name="2 Subtítulo"/>
          <p:cNvSpPr>
            <a:spLocks noGrp="1"/>
          </p:cNvSpPr>
          <p:nvPr>
            <p:ph type="subTitle" idx="1"/>
          </p:nvPr>
        </p:nvSpPr>
        <p:spPr/>
        <p:txBody>
          <a:bodyPr/>
          <a:lstStyle/>
          <a:p>
            <a:endParaRPr lang="en-GB"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280920" cy="5976664"/>
          </a:xfrm>
          <a:prstGeom prst="rect">
            <a:avLst/>
          </a:prstGeom>
          <a:noFill/>
        </p:spPr>
      </p:pic>
      <p:sp>
        <p:nvSpPr>
          <p:cNvPr id="5" name="1 Título"/>
          <p:cNvSpPr txBox="1">
            <a:spLocks/>
          </p:cNvSpPr>
          <p:nvPr/>
        </p:nvSpPr>
        <p:spPr>
          <a:xfrm>
            <a:off x="1331640" y="548680"/>
            <a:ext cx="6984776" cy="1008112"/>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1400" b="1" dirty="0" smtClean="0">
              <a:solidFill>
                <a:schemeClr val="tx1"/>
              </a:solidFill>
              <a:effectLst/>
              <a:latin typeface="Arial" pitchFamily="34" charset="0"/>
              <a:cs typeface="Arial" pitchFamily="34" charset="0"/>
            </a:endParaRPr>
          </a:p>
          <a:p>
            <a:endParaRPr lang="en-GB" sz="1400" b="1" dirty="0">
              <a:solidFill>
                <a:schemeClr val="tx1"/>
              </a:solidFill>
              <a:effectLst/>
              <a:latin typeface="Arial" pitchFamily="34" charset="0"/>
              <a:cs typeface="Arial" pitchFamily="34" charset="0"/>
            </a:endParaRPr>
          </a:p>
          <a:p>
            <a:endParaRPr lang="en-GB" sz="1400" b="1" dirty="0" smtClean="0">
              <a:solidFill>
                <a:schemeClr val="tx1"/>
              </a:solidFill>
              <a:effectLst/>
              <a:latin typeface="Arial" pitchFamily="34" charset="0"/>
              <a:cs typeface="Arial" pitchFamily="34" charset="0"/>
            </a:endParaRPr>
          </a:p>
          <a:p>
            <a:endParaRPr lang="en-GB" sz="1400" b="1" dirty="0">
              <a:solidFill>
                <a:schemeClr val="tx1"/>
              </a:solidFill>
              <a:effectLst/>
              <a:latin typeface="Arial" pitchFamily="34" charset="0"/>
              <a:cs typeface="Arial" pitchFamily="34" charset="0"/>
            </a:endParaRPr>
          </a:p>
          <a:p>
            <a:endParaRPr lang="en-GB" sz="1400" b="1" dirty="0" smtClean="0">
              <a:solidFill>
                <a:schemeClr val="tx1"/>
              </a:solidFill>
              <a:effectLst/>
              <a:latin typeface="Arial" pitchFamily="34" charset="0"/>
              <a:cs typeface="Arial" pitchFamily="34" charset="0"/>
            </a:endParaRPr>
          </a:p>
          <a:p>
            <a:r>
              <a:rPr lang="en-GB" sz="1400" b="1" dirty="0" smtClean="0">
                <a:solidFill>
                  <a:schemeClr val="tx1"/>
                </a:solidFill>
                <a:effectLst/>
                <a:latin typeface="Arial" pitchFamily="34" charset="0"/>
                <a:cs typeface="Arial" pitchFamily="34" charset="0"/>
              </a:rPr>
              <a:t>LATIN AMERICA (AN AVERAGE OF URBAN AREAS IN 15 COUNTRIES AND </a:t>
            </a:r>
          </a:p>
          <a:p>
            <a:r>
              <a:rPr lang="en-GB" sz="1400" b="1" dirty="0" smtClean="0">
                <a:solidFill>
                  <a:schemeClr val="tx1"/>
                </a:solidFill>
                <a:effectLst/>
                <a:latin typeface="Arial" pitchFamily="34" charset="0"/>
                <a:cs typeface="Arial" pitchFamily="34" charset="0"/>
              </a:rPr>
              <a:t>RURAL AREAS IN 14 COUNTRIES):  </a:t>
            </a:r>
          </a:p>
          <a:p>
            <a:r>
              <a:rPr lang="en-GB" sz="1400" b="1" dirty="0" smtClean="0">
                <a:solidFill>
                  <a:schemeClr val="tx1"/>
                </a:solidFill>
                <a:effectLst/>
                <a:latin typeface="Arial" pitchFamily="34" charset="0"/>
                <a:cs typeface="Arial" pitchFamily="34" charset="0"/>
              </a:rPr>
              <a:t>POPULATIONS WITHOUT ANY INCOME OF THEIR OWN, BY GENDER </a:t>
            </a:r>
          </a:p>
          <a:p>
            <a:endParaRPr lang="en-GB" sz="1400" b="1" i="1" dirty="0">
              <a:solidFill>
                <a:schemeClr val="tx1"/>
              </a:solidFill>
              <a:effectLst/>
              <a:latin typeface="Arial" pitchFamily="34" charset="0"/>
              <a:cs typeface="Arial" pitchFamily="34" charset="0"/>
            </a:endParaRPr>
          </a:p>
        </p:txBody>
      </p:sp>
      <p:sp>
        <p:nvSpPr>
          <p:cNvPr id="6" name="1 Título"/>
          <p:cNvSpPr txBox="1">
            <a:spLocks/>
          </p:cNvSpPr>
          <p:nvPr/>
        </p:nvSpPr>
        <p:spPr>
          <a:xfrm>
            <a:off x="2195736" y="1340768"/>
            <a:ext cx="5248200" cy="1008112"/>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1400" b="1" dirty="0" smtClean="0">
              <a:solidFill>
                <a:schemeClr val="tx1"/>
              </a:solidFill>
              <a:effectLst/>
              <a:latin typeface="Arial" pitchFamily="34" charset="0"/>
              <a:cs typeface="Arial" pitchFamily="34" charset="0"/>
            </a:endParaRPr>
          </a:p>
          <a:p>
            <a:endParaRPr lang="en-GB" sz="1400" b="1" dirty="0" smtClean="0">
              <a:solidFill>
                <a:schemeClr val="tx1"/>
              </a:solidFill>
              <a:effectLst/>
              <a:latin typeface="Arial" pitchFamily="34" charset="0"/>
              <a:cs typeface="Arial" pitchFamily="34" charset="0"/>
            </a:endParaRPr>
          </a:p>
          <a:p>
            <a:endParaRPr lang="en-GB" sz="1400" b="1" dirty="0">
              <a:solidFill>
                <a:schemeClr val="tx1"/>
              </a:solidFill>
              <a:effectLst/>
              <a:latin typeface="Arial" pitchFamily="34" charset="0"/>
              <a:cs typeface="Arial" pitchFamily="34" charset="0"/>
            </a:endParaRPr>
          </a:p>
          <a:p>
            <a:endParaRPr lang="en-GB" sz="1400" b="1" dirty="0" smtClean="0">
              <a:solidFill>
                <a:schemeClr val="tx1"/>
              </a:solidFill>
              <a:effectLst/>
              <a:latin typeface="Arial" pitchFamily="34" charset="0"/>
              <a:cs typeface="Arial" pitchFamily="34" charset="0"/>
            </a:endParaRPr>
          </a:p>
          <a:p>
            <a:endParaRPr lang="en-GB" sz="1400" b="1" dirty="0">
              <a:solidFill>
                <a:schemeClr val="tx1"/>
              </a:solidFill>
              <a:effectLst/>
              <a:latin typeface="Arial" pitchFamily="34" charset="0"/>
              <a:cs typeface="Arial" pitchFamily="34" charset="0"/>
            </a:endParaRPr>
          </a:p>
          <a:p>
            <a:r>
              <a:rPr lang="en-GB" sz="1400" b="1" dirty="0" smtClean="0">
                <a:solidFill>
                  <a:schemeClr val="tx1"/>
                </a:solidFill>
                <a:effectLst/>
                <a:latin typeface="Arial" pitchFamily="34" charset="0"/>
                <a:cs typeface="Arial" pitchFamily="34" charset="0"/>
              </a:rPr>
              <a:t>AND AGE GROUP, AROUND 2008</a:t>
            </a:r>
          </a:p>
          <a:p>
            <a:endParaRPr lang="en-GB" sz="1400" b="1" dirty="0">
              <a:solidFill>
                <a:schemeClr val="tx1"/>
              </a:solidFill>
              <a:effectLst/>
              <a:latin typeface="Arial" pitchFamily="34" charset="0"/>
              <a:cs typeface="Arial" pitchFamily="34" charset="0"/>
            </a:endParaRPr>
          </a:p>
          <a:p>
            <a:r>
              <a:rPr lang="en-GB" sz="1400" b="1" i="1" dirty="0" smtClean="0">
                <a:solidFill>
                  <a:schemeClr val="tx1"/>
                </a:solidFill>
                <a:effectLst/>
                <a:latin typeface="Arial" pitchFamily="34" charset="0"/>
                <a:cs typeface="Arial" pitchFamily="34" charset="0"/>
              </a:rPr>
              <a:t>(Percentages)</a:t>
            </a:r>
          </a:p>
          <a:p>
            <a:endParaRPr lang="en-GB" sz="1400" b="1" i="1"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2668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A" dirty="0"/>
          </a:p>
        </p:txBody>
      </p:sp>
      <p:sp>
        <p:nvSpPr>
          <p:cNvPr id="3" name="2 Subtítulo"/>
          <p:cNvSpPr>
            <a:spLocks noGrp="1"/>
          </p:cNvSpPr>
          <p:nvPr>
            <p:ph type="subTitle" idx="1"/>
          </p:nvPr>
        </p:nvSpPr>
        <p:spPr/>
        <p:txBody>
          <a:bodyPr/>
          <a:lstStyle/>
          <a:p>
            <a:endParaRPr lang="es-PA"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84976" cy="6624736"/>
          </a:xfrm>
          <a:prstGeom prst="rect">
            <a:avLst/>
          </a:prstGeom>
          <a:noFill/>
        </p:spPr>
      </p:pic>
    </p:spTree>
    <p:extLst>
      <p:ext uri="{BB962C8B-B14F-4D97-AF65-F5344CB8AC3E}">
        <p14:creationId xmlns:p14="http://schemas.microsoft.com/office/powerpoint/2010/main" val="76636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A" dirty="0"/>
          </a:p>
        </p:txBody>
      </p:sp>
      <p:sp>
        <p:nvSpPr>
          <p:cNvPr id="3" name="2 Subtítulo"/>
          <p:cNvSpPr>
            <a:spLocks noGrp="1"/>
          </p:cNvSpPr>
          <p:nvPr>
            <p:ph type="subTitle" idx="1"/>
          </p:nvPr>
        </p:nvSpPr>
        <p:spPr/>
        <p:txBody>
          <a:bodyPr/>
          <a:lstStyle/>
          <a:p>
            <a:endParaRPr lang="es-P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35496" y="-27384"/>
            <a:ext cx="9145016" cy="1080120"/>
          </a:xfrm>
          <a:prstGeom prst="rect">
            <a:avLst/>
          </a:prstGeom>
          <a:solidFill>
            <a:srgbClr val="EAE8C8"/>
          </a:solidFill>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1400" b="1" dirty="0" smtClean="0">
              <a:solidFill>
                <a:schemeClr val="tx1"/>
              </a:solidFill>
              <a:effectLst/>
              <a:latin typeface="Arial" pitchFamily="34" charset="0"/>
              <a:cs typeface="Arial" pitchFamily="34" charset="0"/>
            </a:endParaRPr>
          </a:p>
          <a:p>
            <a:endParaRPr lang="en-GB" sz="1400" b="1" dirty="0">
              <a:solidFill>
                <a:schemeClr val="tx1"/>
              </a:solidFill>
              <a:effectLst/>
              <a:latin typeface="Arial" pitchFamily="34" charset="0"/>
              <a:cs typeface="Arial" pitchFamily="34" charset="0"/>
            </a:endParaRPr>
          </a:p>
          <a:p>
            <a:endParaRPr lang="en-GB" sz="1400" b="1" dirty="0" smtClean="0">
              <a:solidFill>
                <a:schemeClr val="tx1"/>
              </a:solidFill>
              <a:effectLst/>
              <a:latin typeface="Arial" pitchFamily="34" charset="0"/>
              <a:cs typeface="Arial" pitchFamily="34" charset="0"/>
            </a:endParaRPr>
          </a:p>
          <a:p>
            <a:r>
              <a:rPr lang="en-GB" sz="3200" b="1" dirty="0" smtClean="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TRAFFICKING ROUTES AND DESTINATIONS</a:t>
            </a:r>
          </a:p>
          <a:p>
            <a:endParaRPr lang="en-GB" sz="1400" b="1" i="1"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1043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A" dirty="0" smtClean="0"/>
              <a:t> </a:t>
            </a:r>
            <a:endParaRPr lang="es-PA" dirty="0"/>
          </a:p>
        </p:txBody>
      </p:sp>
      <p:graphicFrame>
        <p:nvGraphicFramePr>
          <p:cNvPr id="6" name="5 Tabla"/>
          <p:cNvGraphicFramePr>
            <a:graphicFrameLocks noGrp="1"/>
          </p:cNvGraphicFramePr>
          <p:nvPr>
            <p:extLst>
              <p:ext uri="{D42A27DB-BD31-4B8C-83A1-F6EECF244321}">
                <p14:modId xmlns:p14="http://schemas.microsoft.com/office/powerpoint/2010/main" val="190727207"/>
              </p:ext>
            </p:extLst>
          </p:nvPr>
        </p:nvGraphicFramePr>
        <p:xfrm>
          <a:off x="0" y="260648"/>
          <a:ext cx="8964488" cy="6336702"/>
        </p:xfrm>
        <a:graphic>
          <a:graphicData uri="http://schemas.openxmlformats.org/drawingml/2006/table">
            <a:tbl>
              <a:tblPr/>
              <a:tblGrid>
                <a:gridCol w="1895503"/>
                <a:gridCol w="699319"/>
                <a:gridCol w="699319"/>
                <a:gridCol w="471203"/>
                <a:gridCol w="452668"/>
                <a:gridCol w="547480"/>
                <a:gridCol w="547480"/>
                <a:gridCol w="541065"/>
                <a:gridCol w="598092"/>
                <a:gridCol w="598092"/>
                <a:gridCol w="610212"/>
                <a:gridCol w="610212"/>
                <a:gridCol w="693843"/>
              </a:tblGrid>
              <a:tr h="251991">
                <a:tc gridSpan="13">
                  <a:txBody>
                    <a:bodyPr/>
                    <a:lstStyle/>
                    <a:p>
                      <a:pPr algn="ctr">
                        <a:spcAft>
                          <a:spcPts val="0"/>
                        </a:spcAft>
                      </a:pPr>
                      <a:r>
                        <a:rPr lang="en-GB" sz="700" b="1" noProof="0" dirty="0" smtClean="0">
                          <a:solidFill>
                            <a:srgbClr val="000000"/>
                          </a:solidFill>
                          <a:effectLst/>
                          <a:latin typeface="Arial"/>
                          <a:ea typeface="Times New Roman"/>
                        </a:rPr>
                        <a:t>Table 015.  CRIMES AGAINST DECENCY</a:t>
                      </a:r>
                      <a:r>
                        <a:rPr lang="en-GB" sz="700" b="1" baseline="0" noProof="0" dirty="0" smtClean="0">
                          <a:solidFill>
                            <a:srgbClr val="000000"/>
                          </a:solidFill>
                          <a:effectLst/>
                          <a:latin typeface="Arial"/>
                          <a:ea typeface="Times New Roman"/>
                        </a:rPr>
                        <a:t> AND SEXUAL FREEDOM RECORDED IN THE REPUBLIC OF PANAMA</a:t>
                      </a:r>
                      <a:r>
                        <a:rPr lang="en-GB" sz="700" b="1" noProof="0" dirty="0" smtClean="0">
                          <a:solidFill>
                            <a:srgbClr val="000000"/>
                          </a:solidFill>
                          <a:effectLst/>
                          <a:latin typeface="Arial"/>
                          <a:ea typeface="Times New Roman"/>
                        </a:rPr>
                        <a:t>,  </a:t>
                      </a:r>
                      <a:endParaRPr lang="en-GB" sz="1100" noProof="0" dirty="0">
                        <a:effectLst/>
                        <a:latin typeface="Times New Roman"/>
                        <a:ea typeface="Times New Roman"/>
                      </a:endParaRPr>
                    </a:p>
                  </a:txBody>
                  <a:tcPr marL="60465" marR="60465" marT="0" marB="0" anchor="ctr">
                    <a:lnL>
                      <a:noFill/>
                    </a:lnL>
                    <a:lnR>
                      <a:noFill/>
                    </a:lnR>
                    <a:lnT>
                      <a:noFill/>
                    </a:lnT>
                    <a:lnB>
                      <a:noFill/>
                    </a:lnB>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251991">
                <a:tc gridSpan="13">
                  <a:txBody>
                    <a:bodyPr/>
                    <a:lstStyle/>
                    <a:p>
                      <a:pPr algn="ctr">
                        <a:spcAft>
                          <a:spcPts val="0"/>
                        </a:spcAft>
                      </a:pPr>
                      <a:r>
                        <a:rPr lang="en-GB" sz="700" b="1" noProof="0" dirty="0" smtClean="0">
                          <a:solidFill>
                            <a:srgbClr val="000000"/>
                          </a:solidFill>
                          <a:effectLst/>
                          <a:latin typeface="Arial"/>
                          <a:ea typeface="Times New Roman"/>
                        </a:rPr>
                        <a:t>BY PROVINCE, BY TYPE:</a:t>
                      </a:r>
                      <a:r>
                        <a:rPr lang="en-GB" sz="700" b="1" baseline="0" noProof="0" dirty="0" smtClean="0">
                          <a:solidFill>
                            <a:srgbClr val="000000"/>
                          </a:solidFill>
                          <a:effectLst/>
                          <a:latin typeface="Arial"/>
                          <a:ea typeface="Times New Roman"/>
                        </a:rPr>
                        <a:t>  </a:t>
                      </a:r>
                      <a:r>
                        <a:rPr lang="en-GB" sz="700" b="1" noProof="0" dirty="0" smtClean="0">
                          <a:solidFill>
                            <a:srgbClr val="000000"/>
                          </a:solidFill>
                          <a:effectLst/>
                          <a:latin typeface="Arial"/>
                          <a:ea typeface="Times New Roman"/>
                        </a:rPr>
                        <a:t>2009.</a:t>
                      </a:r>
                      <a:endParaRPr lang="en-GB" sz="1100" noProof="0" dirty="0">
                        <a:effectLst/>
                        <a:latin typeface="Times New Roman"/>
                        <a:ea typeface="Times New Roman"/>
                      </a:endParaRPr>
                    </a:p>
                  </a:txBody>
                  <a:tcPr marL="60465" marR="60465" marT="0" marB="0" anchor="ctr">
                    <a:lnL>
                      <a:noFill/>
                    </a:lnL>
                    <a:lnR>
                      <a:noFill/>
                    </a:lnR>
                    <a:lnT>
                      <a:noFill/>
                    </a:lnT>
                    <a:lnB>
                      <a:noFill/>
                    </a:lnB>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251991">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w="12700" cap="flat" cmpd="sng" algn="ctr">
                      <a:solidFill>
                        <a:srgbClr val="000000"/>
                      </a:solidFill>
                      <a:prstDash val="solid"/>
                      <a:round/>
                      <a:headEnd type="none" w="med" len="med"/>
                      <a:tailEnd type="none" w="med" len="med"/>
                    </a:lnB>
                  </a:tcPr>
                </a:tc>
              </a:tr>
              <a:tr h="251991">
                <a:tc rowSpan="3">
                  <a:txBody>
                    <a:bodyPr/>
                    <a:lstStyle/>
                    <a:p>
                      <a:pPr algn="ctr">
                        <a:spcAft>
                          <a:spcPts val="0"/>
                        </a:spcAft>
                      </a:pPr>
                      <a:r>
                        <a:rPr lang="en-GB" sz="700" b="1" noProof="0" dirty="0" smtClean="0">
                          <a:solidFill>
                            <a:srgbClr val="000000"/>
                          </a:solidFill>
                          <a:effectLst/>
                          <a:latin typeface="Arial"/>
                          <a:ea typeface="Times New Roman"/>
                        </a:rPr>
                        <a:t>Against</a:t>
                      </a:r>
                      <a:r>
                        <a:rPr lang="en-GB" sz="700" b="1" baseline="0" noProof="0" dirty="0" smtClean="0">
                          <a:solidFill>
                            <a:srgbClr val="000000"/>
                          </a:solidFill>
                          <a:effectLst/>
                          <a:latin typeface="Arial"/>
                          <a:ea typeface="Times New Roman"/>
                        </a:rPr>
                        <a:t> </a:t>
                      </a:r>
                      <a:r>
                        <a:rPr lang="en-GB" sz="700" b="1" noProof="0" dirty="0" smtClean="0">
                          <a:solidFill>
                            <a:srgbClr val="000000"/>
                          </a:solidFill>
                          <a:effectLst/>
                          <a:latin typeface="Arial"/>
                          <a:ea typeface="Times New Roman"/>
                        </a:rPr>
                        <a:t>Decency and Sexual Freedom</a:t>
                      </a:r>
                      <a:endParaRPr lang="en-GB" sz="1100" noProof="0" dirty="0">
                        <a:effectLst/>
                        <a:latin typeface="Times New Roman"/>
                        <a:ea typeface="Times New Roman"/>
                      </a:endParaRPr>
                    </a:p>
                  </a:txBody>
                  <a:tcPr marL="60465" marR="604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spcAft>
                          <a:spcPts val="0"/>
                        </a:spcAft>
                      </a:pPr>
                      <a:r>
                        <a:rPr lang="en-US" sz="700" b="1" dirty="0" smtClean="0">
                          <a:solidFill>
                            <a:srgbClr val="000000"/>
                          </a:solidFill>
                          <a:effectLst/>
                          <a:latin typeface="Arial"/>
                          <a:ea typeface="Times New Roman"/>
                        </a:rPr>
                        <a:t>Provinces</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170963">
                <a:tc vMerge="1">
                  <a:txBody>
                    <a:bodyPr/>
                    <a:lstStyle/>
                    <a:p>
                      <a:endParaRPr lang="es-PA"/>
                    </a:p>
                  </a:txBody>
                  <a:tcPr/>
                </a:tc>
                <a:tc gridSpan="2">
                  <a:txBody>
                    <a:bodyPr/>
                    <a:lstStyle/>
                    <a:p>
                      <a:pPr algn="ctr">
                        <a:spcAft>
                          <a:spcPts val="0"/>
                        </a:spcAft>
                      </a:pPr>
                      <a:r>
                        <a:rPr lang="en-GB" sz="700" b="1" noProof="0" dirty="0" smtClean="0">
                          <a:solidFill>
                            <a:srgbClr val="000000"/>
                          </a:solidFill>
                          <a:effectLst/>
                          <a:latin typeface="Arial"/>
                          <a:ea typeface="Times New Roman"/>
                        </a:rPr>
                        <a:t>Total</a:t>
                      </a:r>
                      <a:endParaRPr lang="en-GB" sz="1100" noProof="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A"/>
                    </a:p>
                  </a:txBody>
                  <a:tcPr/>
                </a:tc>
                <a:tc rowSpan="2">
                  <a:txBody>
                    <a:bodyPr/>
                    <a:lstStyle/>
                    <a:p>
                      <a:pPr algn="ctr">
                        <a:spcAft>
                          <a:spcPts val="0"/>
                        </a:spcAft>
                      </a:pPr>
                      <a:r>
                        <a:rPr lang="en-US" sz="700" b="1" dirty="0">
                          <a:solidFill>
                            <a:srgbClr val="000000"/>
                          </a:solidFill>
                          <a:effectLst/>
                          <a:latin typeface="Arial"/>
                          <a:ea typeface="Times New Roman"/>
                        </a:rPr>
                        <a:t>Bocas del Toro</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Coclé</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Colón</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Chiriquí</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Darién</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Herrera</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Los Santos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Panamá</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Veraguas</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700" b="1" dirty="0">
                          <a:solidFill>
                            <a:srgbClr val="000000"/>
                          </a:solidFill>
                          <a:effectLst/>
                          <a:latin typeface="Arial"/>
                          <a:ea typeface="Times New Roman"/>
                        </a:rPr>
                        <a:t>Kuna Yala</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925">
                <a:tc vMerge="1">
                  <a:txBody>
                    <a:bodyPr/>
                    <a:lstStyle/>
                    <a:p>
                      <a:endParaRPr lang="es-PA"/>
                    </a:p>
                  </a:txBody>
                  <a:tcPr/>
                </a:tc>
                <a:tc>
                  <a:txBody>
                    <a:bodyPr/>
                    <a:lstStyle/>
                    <a:p>
                      <a:pPr algn="ctr">
                        <a:spcAft>
                          <a:spcPts val="0"/>
                        </a:spcAft>
                      </a:pPr>
                      <a:r>
                        <a:rPr lang="en-GB" sz="700" b="1" noProof="0" dirty="0" smtClean="0">
                          <a:solidFill>
                            <a:srgbClr val="000000"/>
                          </a:solidFill>
                          <a:effectLst/>
                          <a:latin typeface="Arial"/>
                          <a:ea typeface="Times New Roman"/>
                        </a:rPr>
                        <a:t>No.</a:t>
                      </a:r>
                      <a:endParaRPr lang="en-GB" sz="1100" noProof="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b="1" dirty="0" smtClean="0">
                          <a:solidFill>
                            <a:srgbClr val="000000"/>
                          </a:solidFill>
                          <a:effectLst/>
                          <a:latin typeface="Arial"/>
                          <a:ea typeface="Times New Roman"/>
                        </a:rPr>
                        <a:t>Percentage</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69668">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51991">
                <a:tc>
                  <a:txBody>
                    <a:bodyPr/>
                    <a:lstStyle/>
                    <a:p>
                      <a:pPr indent="203835" algn="r">
                        <a:spcAft>
                          <a:spcPts val="0"/>
                        </a:spcAft>
                      </a:pPr>
                      <a:r>
                        <a:rPr lang="en-US" sz="700" b="1" dirty="0">
                          <a:solidFill>
                            <a:srgbClr val="000000"/>
                          </a:solidFill>
                          <a:effectLst/>
                          <a:latin typeface="Arial"/>
                          <a:ea typeface="Times New Roman"/>
                        </a:rPr>
                        <a:t>TOTAL……...….....</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1,801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100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57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38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232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138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6</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17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1,295</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b="1" dirty="0">
                          <a:solidFill>
                            <a:srgbClr val="000000"/>
                          </a:solidFill>
                          <a:effectLst/>
                          <a:latin typeface="Arial"/>
                          <a:ea typeface="Times New Roman"/>
                        </a:rPr>
                        <a:t>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203200">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Violación Carnal</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809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44.9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103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80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5</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542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Intento de Violación Carnal</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175</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9.7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116</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Acoso Sexual</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82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smtClean="0">
                          <a:solidFill>
                            <a:srgbClr val="000000"/>
                          </a:solidFill>
                          <a:effectLst/>
                          <a:latin typeface="Arial"/>
                          <a:ea typeface="Times New Roman"/>
                        </a:rPr>
                        <a:t> 4.6</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5</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61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Actos Libidinosos</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268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14.9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35</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210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Rapto</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0.1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Estupro</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286</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15.9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29</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234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Pornografia con Menores</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Rufianismo</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0.0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99184">
                <a:tc>
                  <a:txBody>
                    <a:bodyPr/>
                    <a:lstStyle/>
                    <a:p>
                      <a:pPr indent="355600">
                        <a:spcAft>
                          <a:spcPts val="0"/>
                        </a:spcAft>
                      </a:pPr>
                      <a:r>
                        <a:rPr lang="en-US" sz="600" dirty="0">
                          <a:solidFill>
                            <a:srgbClr val="000000"/>
                          </a:solidFill>
                          <a:effectLst/>
                          <a:latin typeface="Arial"/>
                          <a:ea typeface="Times New Roman"/>
                        </a:rPr>
                        <a:t>Relaciones Sexuales    Remuneradas</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42</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2.3</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21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Turismo Sexual</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0.1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Proxenetismo</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0.4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Trata Sexual</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0.6</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10</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355600">
                        <a:spcAft>
                          <a:spcPts val="0"/>
                        </a:spcAft>
                      </a:pPr>
                      <a:r>
                        <a:rPr lang="en-US" sz="600" dirty="0">
                          <a:solidFill>
                            <a:srgbClr val="000000"/>
                          </a:solidFill>
                          <a:effectLst/>
                          <a:latin typeface="Arial"/>
                          <a:ea typeface="Times New Roman"/>
                        </a:rPr>
                        <a:t>Corrupción de Menores</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98</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5.4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4</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17</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75</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1</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700" dirty="0">
                          <a:solidFill>
                            <a:srgbClr val="000000"/>
                          </a:solidFill>
                          <a:effectLst/>
                          <a:latin typeface="Arial"/>
                          <a:ea typeface="Times New Roman"/>
                        </a:rPr>
                        <a:t>-</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a:noFill/>
                    </a:lnB>
                  </a:tcPr>
                </a:tc>
              </a:tr>
              <a:tr h="251991">
                <a:tc>
                  <a:txBody>
                    <a:bodyPr/>
                    <a:lstStyle/>
                    <a:p>
                      <a:pPr indent="406400">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51991">
                <a:tc>
                  <a:txBody>
                    <a:bodyPr/>
                    <a:lstStyle/>
                    <a:p>
                      <a:pPr>
                        <a:spcAft>
                          <a:spcPts val="0"/>
                        </a:spcAft>
                      </a:pPr>
                      <a:r>
                        <a:rPr lang="en-US" sz="700" dirty="0">
                          <a:effectLst/>
                          <a:latin typeface="Arial"/>
                          <a:ea typeface="Times New Roman"/>
                        </a:rPr>
                        <a:t>(-)  </a:t>
                      </a:r>
                      <a:r>
                        <a:rPr lang="en-US" sz="700" dirty="0" smtClean="0">
                          <a:effectLst/>
                          <a:latin typeface="Arial"/>
                          <a:ea typeface="Times New Roman"/>
                        </a:rPr>
                        <a:t>Zero.</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w="12700" cap="flat" cmpd="sng" algn="ctr">
                      <a:solidFill>
                        <a:srgbClr val="000000"/>
                      </a:solidFill>
                      <a:prstDash val="solid"/>
                      <a:round/>
                      <a:headEnd type="none" w="med" len="med"/>
                      <a:tailEnd type="none" w="med" len="med"/>
                    </a:lnT>
                    <a:lnB>
                      <a:noFill/>
                    </a:lnB>
                  </a:tcPr>
                </a:tc>
              </a:tr>
              <a:tr h="315142">
                <a:tc gridSpan="10">
                  <a:txBody>
                    <a:bodyPr/>
                    <a:lstStyle/>
                    <a:p>
                      <a:pPr>
                        <a:spcAft>
                          <a:spcPts val="0"/>
                        </a:spcAft>
                      </a:pPr>
                      <a:r>
                        <a:rPr lang="en-GB" sz="700" b="1" noProof="0" dirty="0" smtClean="0">
                          <a:solidFill>
                            <a:srgbClr val="000000"/>
                          </a:solidFill>
                          <a:effectLst/>
                          <a:latin typeface="Arial"/>
                          <a:ea typeface="Times New Roman"/>
                        </a:rPr>
                        <a:t>Source:</a:t>
                      </a:r>
                      <a:r>
                        <a:rPr lang="en-GB" sz="700" noProof="0" dirty="0" smtClean="0">
                          <a:solidFill>
                            <a:srgbClr val="000000"/>
                          </a:solidFill>
                          <a:effectLst/>
                          <a:latin typeface="Arial"/>
                          <a:ea typeface="Times New Roman"/>
                        </a:rPr>
                        <a:t> Prepared by SIEC, based on information</a:t>
                      </a:r>
                      <a:r>
                        <a:rPr lang="en-GB" sz="700" baseline="0" noProof="0" dirty="0" smtClean="0">
                          <a:solidFill>
                            <a:srgbClr val="000000"/>
                          </a:solidFill>
                          <a:effectLst/>
                          <a:latin typeface="Arial"/>
                          <a:ea typeface="Times New Roman"/>
                        </a:rPr>
                        <a:t> provided by the National Police Force and the Directorate of Judicial Investigation.</a:t>
                      </a:r>
                      <a:endParaRPr lang="en-GB" sz="1100" noProof="0" dirty="0">
                        <a:effectLst/>
                        <a:latin typeface="Times New Roman"/>
                        <a:ea typeface="Times New Roman"/>
                      </a:endParaRPr>
                    </a:p>
                  </a:txBody>
                  <a:tcPr marL="60465" marR="60465" marT="0" marB="0" anchor="b">
                    <a:lnL>
                      <a:noFill/>
                    </a:lnL>
                    <a:lnR>
                      <a:noFill/>
                    </a:lnR>
                    <a:lnT>
                      <a:noFill/>
                    </a:lnT>
                    <a:lnB>
                      <a:noFill/>
                    </a:lnB>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a:noFill/>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a:noFill/>
                    </a:lnB>
                  </a:tcPr>
                </a:tc>
                <a:tc>
                  <a:txBody>
                    <a:bodyPr/>
                    <a:lstStyle/>
                    <a:p>
                      <a:pPr>
                        <a:spcAft>
                          <a:spcPts val="0"/>
                        </a:spcAft>
                      </a:pPr>
                      <a:r>
                        <a:rPr lang="es-MX" sz="700" dirty="0">
                          <a:solidFill>
                            <a:srgbClr val="000000"/>
                          </a:solidFill>
                          <a:effectLst/>
                          <a:latin typeface="Arial"/>
                          <a:ea typeface="Times New Roman"/>
                        </a:rPr>
                        <a:t> </a:t>
                      </a:r>
                      <a:endParaRPr lang="es-PA" sz="1100" dirty="0">
                        <a:effectLst/>
                        <a:latin typeface="Times New Roman"/>
                        <a:ea typeface="Times New Roman"/>
                      </a:endParaRPr>
                    </a:p>
                  </a:txBody>
                  <a:tcPr marL="60465" marR="60465" marT="0" marB="0" anchor="b">
                    <a:lnL>
                      <a:noFill/>
                    </a:lnL>
                    <a:lnR>
                      <a:noFill/>
                    </a:lnR>
                    <a:lnT>
                      <a:noFill/>
                    </a:lnT>
                    <a:lnB>
                      <a:noFill/>
                    </a:lnB>
                  </a:tcPr>
                </a:tc>
              </a:tr>
            </a:tbl>
          </a:graphicData>
        </a:graphic>
      </p:graphicFrame>
      <p:sp>
        <p:nvSpPr>
          <p:cNvPr id="7" name="Rectangle 2"/>
          <p:cNvSpPr>
            <a:spLocks noGrp="1" noChangeArrowheads="1"/>
          </p:cNvSpPr>
          <p:nvPr>
            <p:ph type="subTitle" idx="1"/>
          </p:nvPr>
        </p:nvSpPr>
        <p:spPr bwMode="auto">
          <a:xfrm>
            <a:off x="4437187" y="5331767"/>
            <a:ext cx="269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PA" dirty="0" smtClean="0"/>
              <a:t> </a:t>
            </a:r>
            <a:endParaRPr lang="es-PA" dirty="0"/>
          </a:p>
        </p:txBody>
      </p:sp>
    </p:spTree>
    <p:extLst>
      <p:ext uri="{BB962C8B-B14F-4D97-AF65-F5344CB8AC3E}">
        <p14:creationId xmlns:p14="http://schemas.microsoft.com/office/powerpoint/2010/main" val="3007241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A" dirty="0"/>
          </a:p>
        </p:txBody>
      </p:sp>
      <p:sp>
        <p:nvSpPr>
          <p:cNvPr id="3" name="2 Subtítulo"/>
          <p:cNvSpPr>
            <a:spLocks noGrp="1"/>
          </p:cNvSpPr>
          <p:nvPr>
            <p:ph type="subTitle" idx="1"/>
          </p:nvPr>
        </p:nvSpPr>
        <p:spPr/>
        <p:txBody>
          <a:bodyPr/>
          <a:lstStyle/>
          <a:p>
            <a:endParaRPr lang="es-P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35496" y="-27384"/>
            <a:ext cx="9145016" cy="1080120"/>
          </a:xfrm>
          <a:prstGeom prst="rect">
            <a:avLst/>
          </a:prstGeom>
          <a:solidFill>
            <a:srgbClr val="EAE8C8"/>
          </a:solidFill>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1400" b="1" dirty="0" smtClean="0">
              <a:solidFill>
                <a:schemeClr val="tx1"/>
              </a:solidFill>
              <a:effectLst/>
              <a:latin typeface="Arial" pitchFamily="34" charset="0"/>
              <a:cs typeface="Arial" pitchFamily="34" charset="0"/>
            </a:endParaRPr>
          </a:p>
          <a:p>
            <a:endParaRPr lang="en-GB" sz="1400" b="1" dirty="0">
              <a:solidFill>
                <a:schemeClr val="tx1"/>
              </a:solidFill>
              <a:effectLst/>
              <a:latin typeface="Arial" pitchFamily="34" charset="0"/>
              <a:cs typeface="Arial" pitchFamily="34" charset="0"/>
            </a:endParaRPr>
          </a:p>
          <a:p>
            <a:endParaRPr lang="en-GB" sz="1400" b="1" dirty="0" smtClean="0">
              <a:solidFill>
                <a:schemeClr val="tx1"/>
              </a:solidFill>
              <a:effectLst/>
              <a:latin typeface="Arial" pitchFamily="34" charset="0"/>
              <a:cs typeface="Arial" pitchFamily="34" charset="0"/>
            </a:endParaRPr>
          </a:p>
          <a:p>
            <a:r>
              <a:rPr lang="en-GB" sz="3200" b="1" dirty="0" smtClean="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AT A NATIONAL LEVEL</a:t>
            </a:r>
          </a:p>
          <a:p>
            <a:endParaRPr lang="en-GB" sz="1400" b="1" i="1"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17919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397</TotalTime>
  <Words>904</Words>
  <Application>Microsoft Office PowerPoint</Application>
  <PresentationFormat>Presentación en pantalla (4:3)</PresentationFormat>
  <Paragraphs>334</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Ejecutivo</vt:lpstr>
      <vt:lpstr>Human Rights and Trafficking of Women </vt:lpstr>
      <vt:lpstr>Human Rights of Women Victims of Trafficking in Persons</vt:lpstr>
      <vt:lpstr>Human Rights of Women Victims of Trafficking in Persons</vt:lpstr>
      <vt:lpstr>Considerations relating to this Matter</vt:lpstr>
      <vt:lpstr>Presentación de PowerPoint</vt:lpstr>
      <vt:lpstr>Presentación de PowerPoint</vt:lpstr>
      <vt:lpstr>Presentación de PowerPoint</vt:lpstr>
      <vt:lpstr> </vt:lpstr>
      <vt:lpstr>Presentación de PowerPoint</vt:lpstr>
      <vt:lpstr>National Strategies Against Trafficking in Persons</vt:lpstr>
      <vt:lpstr>INAMU:  Public Policy, Central Theme of Trafficking</vt:lpstr>
      <vt:lpstr>Final Observations of CEDAW</vt:lpstr>
      <vt:lpstr>Final Observations of CEDAW</vt:lpstr>
      <vt:lpstr>Final Observations of CEDAW</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humanos y trata de mujeres.</dc:title>
  <dc:creator>inamu</dc:creator>
  <cp:lastModifiedBy>Christiane Lehnhoff</cp:lastModifiedBy>
  <cp:revision>53</cp:revision>
  <dcterms:created xsi:type="dcterms:W3CDTF">2012-06-17T19:48:33Z</dcterms:created>
  <dcterms:modified xsi:type="dcterms:W3CDTF">2012-06-22T17:49:49Z</dcterms:modified>
</cp:coreProperties>
</file>