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1" r:id="rId8"/>
    <p:sldId id="263" r:id="rId9"/>
    <p:sldId id="262" r:id="rId10"/>
    <p:sldId id="269" r:id="rId11"/>
    <p:sldId id="270" r:id="rId12"/>
    <p:sldId id="265"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3" d="100"/>
          <a:sy n="53"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RCENTRAL.DGMCENTRAL\Ejimenez$\Documentos%20escritorio\Memorias%20a&#241;o%202012\Deportados%20Procedentes%20de%20America,%20Asia%20y%20Europa%20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VRCENTRAL.DGMCENTRAL\Ejimenez$\Documentos%20escritorio\Memorias%20a&#241;o%202012\Extranjeros%20Deportados%20Enero-%20Diciembre%2020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VRCENTRAL.DGMCENTRAL\Ejimenez$\Documentos%20escritorio\Estadisticas%202013\Deportados%20America,%20Asia%20Y%20Europa%20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9"/>
  <c:chart>
    <c:autoTitleDeleted val="1"/>
    <c:view3D>
      <c:depthPercent val="100"/>
      <c:rAngAx val="1"/>
    </c:view3D>
    <c:plotArea>
      <c:layout>
        <c:manualLayout>
          <c:layoutTarget val="inner"/>
          <c:xMode val="edge"/>
          <c:yMode val="edge"/>
          <c:x val="5.7843063441770974E-2"/>
          <c:y val="0.15434879463596496"/>
          <c:w val="0.93153276657150919"/>
          <c:h val="0.57302851849401293"/>
        </c:manualLayout>
      </c:layout>
      <c:bar3DChart>
        <c:barDir val="col"/>
        <c:grouping val="clustered"/>
        <c:ser>
          <c:idx val="0"/>
          <c:order val="0"/>
          <c:dPt>
            <c:idx val="0"/>
            <c:spPr>
              <a:solidFill>
                <a:schemeClr val="accent2">
                  <a:lumMod val="50000"/>
                </a:schemeClr>
              </a:solidFill>
            </c:spPr>
          </c:dPt>
          <c:dPt>
            <c:idx val="2"/>
            <c:spPr>
              <a:solidFill>
                <a:srgbClr val="FF0000"/>
              </a:solidFill>
            </c:spPr>
          </c:dPt>
          <c:dPt>
            <c:idx val="3"/>
            <c:spPr>
              <a:solidFill>
                <a:srgbClr val="CC00FF"/>
              </a:solidFill>
            </c:spPr>
          </c:dPt>
          <c:dPt>
            <c:idx val="4"/>
            <c:spPr>
              <a:solidFill>
                <a:srgbClr val="00B050"/>
              </a:solidFill>
            </c:spPr>
          </c:dPt>
          <c:dPt>
            <c:idx val="5"/>
            <c:spPr>
              <a:solidFill>
                <a:schemeClr val="accent5">
                  <a:lumMod val="60000"/>
                  <a:lumOff val="40000"/>
                </a:schemeClr>
              </a:solidFill>
            </c:spPr>
          </c:dPt>
          <c:dPt>
            <c:idx val="6"/>
            <c:spPr>
              <a:solidFill>
                <a:srgbClr val="99FFCC"/>
              </a:solidFill>
            </c:spPr>
          </c:dPt>
          <c:dPt>
            <c:idx val="7"/>
            <c:spPr>
              <a:solidFill>
                <a:schemeClr val="accent6">
                  <a:lumMod val="75000"/>
                </a:schemeClr>
              </a:solidFill>
            </c:spPr>
          </c:dPt>
          <c:dPt>
            <c:idx val="9"/>
            <c:spPr>
              <a:solidFill>
                <a:srgbClr val="CCCC00"/>
              </a:solidFill>
            </c:spPr>
          </c:dPt>
          <c:dPt>
            <c:idx val="10"/>
            <c:spPr>
              <a:solidFill>
                <a:schemeClr val="accent6">
                  <a:lumMod val="50000"/>
                </a:schemeClr>
              </a:solidFill>
            </c:spPr>
          </c:dPt>
          <c:dPt>
            <c:idx val="11"/>
            <c:spPr>
              <a:solidFill>
                <a:srgbClr val="CC6600"/>
              </a:solidFill>
            </c:spPr>
          </c:dPt>
          <c:dPt>
            <c:idx val="12"/>
            <c:spPr>
              <a:solidFill>
                <a:srgbClr val="FF66CC"/>
              </a:solidFill>
            </c:spPr>
          </c:dPt>
          <c:dPt>
            <c:idx val="13"/>
            <c:spPr>
              <a:solidFill>
                <a:srgbClr val="00FFCC"/>
              </a:solidFill>
            </c:spPr>
          </c:dPt>
          <c:dPt>
            <c:idx val="14"/>
            <c:spPr>
              <a:solidFill>
                <a:schemeClr val="tx1">
                  <a:lumMod val="65000"/>
                  <a:lumOff val="35000"/>
                </a:schemeClr>
              </a:solidFill>
            </c:spPr>
          </c:dPt>
          <c:dPt>
            <c:idx val="15"/>
            <c:spPr>
              <a:solidFill>
                <a:srgbClr val="669900"/>
              </a:solidFill>
            </c:spPr>
          </c:dPt>
          <c:dPt>
            <c:idx val="17"/>
            <c:spPr>
              <a:solidFill>
                <a:srgbClr val="9933FF"/>
              </a:solidFill>
            </c:spPr>
          </c:dPt>
          <c:dPt>
            <c:idx val="18"/>
            <c:spPr>
              <a:solidFill>
                <a:schemeClr val="accent3">
                  <a:lumMod val="50000"/>
                </a:schemeClr>
              </a:solidFill>
            </c:spPr>
          </c:dPt>
          <c:dPt>
            <c:idx val="19"/>
            <c:spPr>
              <a:solidFill>
                <a:srgbClr val="7030A0"/>
              </a:solidFill>
            </c:spPr>
          </c:dPt>
          <c:dPt>
            <c:idx val="20"/>
            <c:spPr>
              <a:solidFill>
                <a:srgbClr val="3333CC"/>
              </a:solidFill>
            </c:spPr>
          </c:dPt>
          <c:dPt>
            <c:idx val="21"/>
            <c:spPr>
              <a:solidFill>
                <a:srgbClr val="FFFF00"/>
              </a:solidFill>
            </c:spPr>
          </c:dPt>
          <c:dPt>
            <c:idx val="22"/>
            <c:spPr>
              <a:solidFill>
                <a:srgbClr val="CCFF99"/>
              </a:solidFill>
            </c:spPr>
          </c:dPt>
          <c:dPt>
            <c:idx val="23"/>
            <c:spPr>
              <a:solidFill>
                <a:schemeClr val="accent6">
                  <a:lumMod val="60000"/>
                  <a:lumOff val="40000"/>
                </a:schemeClr>
              </a:solidFill>
            </c:spPr>
          </c:dPt>
          <c:dPt>
            <c:idx val="24"/>
            <c:spPr>
              <a:solidFill>
                <a:srgbClr val="92D050"/>
              </a:solidFill>
            </c:spPr>
          </c:dPt>
          <c:dPt>
            <c:idx val="25"/>
            <c:spPr>
              <a:solidFill>
                <a:srgbClr val="FF3300"/>
              </a:solidFill>
            </c:spPr>
          </c:dPt>
          <c:dPt>
            <c:idx val="26"/>
            <c:spPr>
              <a:solidFill>
                <a:srgbClr val="FFC000"/>
              </a:solidFill>
            </c:spPr>
          </c:dPt>
          <c:dPt>
            <c:idx val="27"/>
            <c:spPr>
              <a:solidFill>
                <a:srgbClr val="996633"/>
              </a:solidFill>
            </c:spPr>
          </c:dPt>
          <c:dPt>
            <c:idx val="28"/>
            <c:spPr>
              <a:solidFill>
                <a:schemeClr val="bg2">
                  <a:lumMod val="75000"/>
                </a:schemeClr>
              </a:solidFill>
            </c:spPr>
          </c:dPt>
          <c:dPt>
            <c:idx val="29"/>
            <c:spPr>
              <a:solidFill>
                <a:schemeClr val="accent2">
                  <a:lumMod val="60000"/>
                  <a:lumOff val="40000"/>
                </a:schemeClr>
              </a:solidFill>
            </c:spPr>
          </c:dPt>
          <c:dPt>
            <c:idx val="30"/>
            <c:spPr>
              <a:solidFill>
                <a:srgbClr val="002060"/>
              </a:solidFill>
            </c:spPr>
          </c:dPt>
          <c:dPt>
            <c:idx val="31"/>
            <c:spPr>
              <a:solidFill>
                <a:schemeClr val="accent5">
                  <a:lumMod val="40000"/>
                  <a:lumOff val="60000"/>
                </a:schemeClr>
              </a:solidFill>
            </c:spPr>
          </c:dPt>
          <c:dPt>
            <c:idx val="32"/>
            <c:spPr>
              <a:solidFill>
                <a:schemeClr val="accent6">
                  <a:lumMod val="75000"/>
                </a:schemeClr>
              </a:solidFill>
            </c:spPr>
          </c:dPt>
          <c:dPt>
            <c:idx val="33"/>
            <c:spPr>
              <a:solidFill>
                <a:srgbClr val="99CC00"/>
              </a:solidFill>
            </c:spPr>
          </c:dPt>
          <c:dPt>
            <c:idx val="35"/>
            <c:spPr>
              <a:solidFill>
                <a:schemeClr val="bg2">
                  <a:lumMod val="75000"/>
                </a:schemeClr>
              </a:solidFill>
            </c:spPr>
          </c:dPt>
          <c:dPt>
            <c:idx val="36"/>
            <c:spPr>
              <a:solidFill>
                <a:srgbClr val="99FFCC"/>
              </a:solidFill>
            </c:spPr>
          </c:dPt>
          <c:dPt>
            <c:idx val="37"/>
            <c:spPr>
              <a:solidFill>
                <a:srgbClr val="FFCCCC"/>
              </a:solidFill>
            </c:spPr>
          </c:dPt>
          <c:dPt>
            <c:idx val="38"/>
            <c:spPr>
              <a:solidFill>
                <a:schemeClr val="tx1">
                  <a:lumMod val="75000"/>
                  <a:lumOff val="25000"/>
                </a:schemeClr>
              </a:solidFill>
            </c:spPr>
          </c:dPt>
          <c:dPt>
            <c:idx val="39"/>
            <c:spPr>
              <a:solidFill>
                <a:srgbClr val="FF0000"/>
              </a:solidFill>
            </c:spPr>
          </c:dPt>
          <c:dPt>
            <c:idx val="40"/>
            <c:spPr>
              <a:solidFill>
                <a:schemeClr val="accent6">
                  <a:lumMod val="75000"/>
                </a:schemeClr>
              </a:solidFill>
            </c:spPr>
          </c:dPt>
          <c:dPt>
            <c:idx val="41"/>
            <c:spPr>
              <a:solidFill>
                <a:srgbClr val="FFFF00"/>
              </a:solidFill>
            </c:spPr>
          </c:dPt>
          <c:dPt>
            <c:idx val="42"/>
            <c:spPr>
              <a:solidFill>
                <a:schemeClr val="bg1">
                  <a:lumMod val="65000"/>
                </a:schemeClr>
              </a:solidFill>
            </c:spPr>
          </c:dPt>
          <c:dPt>
            <c:idx val="43"/>
            <c:spPr>
              <a:solidFill>
                <a:srgbClr val="7030A0"/>
              </a:solidFill>
            </c:spPr>
          </c:dPt>
          <c:dPt>
            <c:idx val="45"/>
            <c:spPr>
              <a:solidFill>
                <a:srgbClr val="C00000"/>
              </a:solidFill>
            </c:spPr>
          </c:dPt>
          <c:dLbls>
            <c:txPr>
              <a:bodyPr/>
              <a:lstStyle/>
              <a:p>
                <a:pPr>
                  <a:defRPr lang="es-DO"/>
                </a:pPr>
                <a:endParaRPr lang="en-US"/>
              </a:p>
            </c:txPr>
            <c:showVal val="1"/>
          </c:dLbls>
          <c:cat>
            <c:strRef>
              <c:f>'Datos Porcentuales'!$B$10:$B$55</c:f>
              <c:strCache>
                <c:ptCount val="46"/>
                <c:pt idx="0">
                  <c:v>ALEMANIA</c:v>
                </c:pt>
                <c:pt idx="1">
                  <c:v>ANTIGUA Y BARBUDA</c:v>
                </c:pt>
                <c:pt idx="2">
                  <c:v>ARGENTINA</c:v>
                </c:pt>
                <c:pt idx="3">
                  <c:v>ARUBA</c:v>
                </c:pt>
                <c:pt idx="4">
                  <c:v>AUSTRIA</c:v>
                </c:pt>
                <c:pt idx="5">
                  <c:v>BAHAMAS</c:v>
                </c:pt>
                <c:pt idx="6">
                  <c:v>BELGICA</c:v>
                </c:pt>
                <c:pt idx="7">
                  <c:v>CANADA</c:v>
                </c:pt>
                <c:pt idx="8">
                  <c:v>COLOMBIA</c:v>
                </c:pt>
                <c:pt idx="9">
                  <c:v>COSTA RICA</c:v>
                </c:pt>
                <c:pt idx="10">
                  <c:v>CUBA</c:v>
                </c:pt>
                <c:pt idx="11">
                  <c:v>CURAZAO</c:v>
                </c:pt>
                <c:pt idx="12">
                  <c:v>CHILE</c:v>
                </c:pt>
                <c:pt idx="13">
                  <c:v>ECUADOR</c:v>
                </c:pt>
                <c:pt idx="14">
                  <c:v>ESPAÑA</c:v>
                </c:pt>
                <c:pt idx="15">
                  <c:v>ESTADOS UNIDOS</c:v>
                </c:pt>
                <c:pt idx="16">
                  <c:v>FRANCIA</c:v>
                </c:pt>
                <c:pt idx="17">
                  <c:v>GUADALUPE</c:v>
                </c:pt>
                <c:pt idx="18">
                  <c:v>GUATEMALA</c:v>
                </c:pt>
                <c:pt idx="19">
                  <c:v>GUAYANA FRANCESA</c:v>
                </c:pt>
                <c:pt idx="20">
                  <c:v>GUYANA</c:v>
                </c:pt>
                <c:pt idx="21">
                  <c:v>GRAN BRETAÑA</c:v>
                </c:pt>
                <c:pt idx="22">
                  <c:v>GRECIA</c:v>
                </c:pt>
                <c:pt idx="23">
                  <c:v>HOLANDA</c:v>
                </c:pt>
                <c:pt idx="24">
                  <c:v>HONDURAS</c:v>
                </c:pt>
                <c:pt idx="25">
                  <c:v>TURCOS Y CAICOS</c:v>
                </c:pt>
                <c:pt idx="26">
                  <c:v>ISLAS VIRGENES</c:v>
                </c:pt>
                <c:pt idx="27">
                  <c:v>ISRAEL</c:v>
                </c:pt>
                <c:pt idx="28">
                  <c:v>ITALIA</c:v>
                </c:pt>
                <c:pt idx="29">
                  <c:v>JAMAICA</c:v>
                </c:pt>
                <c:pt idx="30">
                  <c:v>JAPON</c:v>
                </c:pt>
                <c:pt idx="31">
                  <c:v>MEXICO</c:v>
                </c:pt>
                <c:pt idx="32">
                  <c:v>NICARAGUA</c:v>
                </c:pt>
                <c:pt idx="33">
                  <c:v>PAISES BAJOS</c:v>
                </c:pt>
                <c:pt idx="34">
                  <c:v>PANAMA</c:v>
                </c:pt>
                <c:pt idx="35">
                  <c:v>PUERTO RICO</c:v>
                </c:pt>
                <c:pt idx="36">
                  <c:v>SAINT CROIX</c:v>
                </c:pt>
                <c:pt idx="37">
                  <c:v>SAINT KITTS</c:v>
                </c:pt>
                <c:pt idx="38">
                  <c:v>SAINT MARTIN</c:v>
                </c:pt>
                <c:pt idx="39">
                  <c:v>SAINT THOMAS</c:v>
                </c:pt>
                <c:pt idx="40">
                  <c:v>SUECIA</c:v>
                </c:pt>
                <c:pt idx="41">
                  <c:v>SUIZA</c:v>
                </c:pt>
                <c:pt idx="42">
                  <c:v>SURINAM</c:v>
                </c:pt>
                <c:pt idx="43">
                  <c:v>TRINIDAD Y TOBAGO</c:v>
                </c:pt>
                <c:pt idx="44">
                  <c:v>TURQUIA</c:v>
                </c:pt>
                <c:pt idx="45">
                  <c:v>VENEZUELA</c:v>
                </c:pt>
              </c:strCache>
            </c:strRef>
          </c:cat>
          <c:val>
            <c:numRef>
              <c:f>'Datos Porcentuales'!$C$10:$C$55</c:f>
              <c:numCache>
                <c:formatCode>General</c:formatCode>
                <c:ptCount val="46"/>
                <c:pt idx="0">
                  <c:v>16</c:v>
                </c:pt>
                <c:pt idx="1">
                  <c:v>6</c:v>
                </c:pt>
                <c:pt idx="2">
                  <c:v>5</c:v>
                </c:pt>
                <c:pt idx="3">
                  <c:v>6</c:v>
                </c:pt>
                <c:pt idx="4">
                  <c:v>1</c:v>
                </c:pt>
                <c:pt idx="5">
                  <c:v>42</c:v>
                </c:pt>
                <c:pt idx="6">
                  <c:v>3</c:v>
                </c:pt>
                <c:pt idx="7">
                  <c:v>34</c:v>
                </c:pt>
                <c:pt idx="8">
                  <c:v>5</c:v>
                </c:pt>
                <c:pt idx="9">
                  <c:v>11</c:v>
                </c:pt>
                <c:pt idx="10">
                  <c:v>5</c:v>
                </c:pt>
                <c:pt idx="11">
                  <c:v>97</c:v>
                </c:pt>
                <c:pt idx="12">
                  <c:v>14</c:v>
                </c:pt>
                <c:pt idx="13">
                  <c:v>7</c:v>
                </c:pt>
                <c:pt idx="14">
                  <c:v>150</c:v>
                </c:pt>
                <c:pt idx="15">
                  <c:v>2326</c:v>
                </c:pt>
                <c:pt idx="16">
                  <c:v>32</c:v>
                </c:pt>
                <c:pt idx="17">
                  <c:v>19</c:v>
                </c:pt>
                <c:pt idx="18">
                  <c:v>2</c:v>
                </c:pt>
                <c:pt idx="19">
                  <c:v>8</c:v>
                </c:pt>
                <c:pt idx="20">
                  <c:v>1</c:v>
                </c:pt>
                <c:pt idx="21">
                  <c:v>4</c:v>
                </c:pt>
                <c:pt idx="22">
                  <c:v>31</c:v>
                </c:pt>
                <c:pt idx="23">
                  <c:v>5</c:v>
                </c:pt>
                <c:pt idx="24">
                  <c:v>8</c:v>
                </c:pt>
                <c:pt idx="25">
                  <c:v>6</c:v>
                </c:pt>
                <c:pt idx="26">
                  <c:v>5</c:v>
                </c:pt>
                <c:pt idx="27">
                  <c:v>1</c:v>
                </c:pt>
                <c:pt idx="28">
                  <c:v>11</c:v>
                </c:pt>
                <c:pt idx="29">
                  <c:v>1</c:v>
                </c:pt>
                <c:pt idx="30">
                  <c:v>2</c:v>
                </c:pt>
                <c:pt idx="31">
                  <c:v>52</c:v>
                </c:pt>
                <c:pt idx="32">
                  <c:v>13</c:v>
                </c:pt>
                <c:pt idx="33">
                  <c:v>13</c:v>
                </c:pt>
                <c:pt idx="34">
                  <c:v>63</c:v>
                </c:pt>
                <c:pt idx="35">
                  <c:v>380</c:v>
                </c:pt>
                <c:pt idx="36">
                  <c:v>3</c:v>
                </c:pt>
                <c:pt idx="37">
                  <c:v>1</c:v>
                </c:pt>
                <c:pt idx="38">
                  <c:v>21</c:v>
                </c:pt>
                <c:pt idx="39">
                  <c:v>17</c:v>
                </c:pt>
                <c:pt idx="40">
                  <c:v>1</c:v>
                </c:pt>
                <c:pt idx="41">
                  <c:v>11</c:v>
                </c:pt>
                <c:pt idx="42">
                  <c:v>1</c:v>
                </c:pt>
                <c:pt idx="43">
                  <c:v>20</c:v>
                </c:pt>
                <c:pt idx="44">
                  <c:v>6</c:v>
                </c:pt>
                <c:pt idx="45">
                  <c:v>5</c:v>
                </c:pt>
              </c:numCache>
            </c:numRef>
          </c:val>
        </c:ser>
        <c:dLbls>
          <c:showVal val="1"/>
        </c:dLbls>
        <c:gapWidth val="75"/>
        <c:shape val="cylinder"/>
        <c:axId val="53080832"/>
        <c:axId val="53082368"/>
        <c:axId val="0"/>
      </c:bar3DChart>
      <c:catAx>
        <c:axId val="53080832"/>
        <c:scaling>
          <c:orientation val="minMax"/>
        </c:scaling>
        <c:axPos val="b"/>
        <c:numFmt formatCode="General" sourceLinked="1"/>
        <c:majorTickMark val="none"/>
        <c:tickLblPos val="nextTo"/>
        <c:txPr>
          <a:bodyPr/>
          <a:lstStyle/>
          <a:p>
            <a:pPr>
              <a:defRPr lang="es-DO" sz="800" b="1">
                <a:latin typeface="Courier New" pitchFamily="49" charset="0"/>
                <a:cs typeface="Courier New" pitchFamily="49" charset="0"/>
              </a:defRPr>
            </a:pPr>
            <a:endParaRPr lang="en-US"/>
          </a:p>
        </c:txPr>
        <c:crossAx val="53082368"/>
        <c:crosses val="autoZero"/>
        <c:auto val="1"/>
        <c:lblAlgn val="ctr"/>
        <c:lblOffset val="100"/>
      </c:catAx>
      <c:valAx>
        <c:axId val="53082368"/>
        <c:scaling>
          <c:orientation val="minMax"/>
        </c:scaling>
        <c:axPos val="l"/>
        <c:numFmt formatCode="General" sourceLinked="1"/>
        <c:majorTickMark val="none"/>
        <c:tickLblPos val="nextTo"/>
        <c:txPr>
          <a:bodyPr/>
          <a:lstStyle/>
          <a:p>
            <a:pPr>
              <a:defRPr lang="es-DO"/>
            </a:pPr>
            <a:endParaRPr lang="en-US"/>
          </a:p>
        </c:txPr>
        <c:crossAx val="53080832"/>
        <c:crosses val="autoZero"/>
        <c:crossBetween val="between"/>
      </c:valAx>
      <c:spPr>
        <a:noFill/>
        <a:ln w="25400">
          <a:noFill/>
        </a:ln>
      </c:spPr>
    </c:plotArea>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9"/>
  <c:chart>
    <c:title>
      <c:tx>
        <c:rich>
          <a:bodyPr/>
          <a:lstStyle/>
          <a:p>
            <a:pPr>
              <a:defRPr lang="es-DO" sz="1000" b="0" i="0" u="none" strike="noStrike" baseline="0">
                <a:solidFill>
                  <a:srgbClr val="000000"/>
                </a:solidFill>
                <a:latin typeface="Calibri"/>
                <a:ea typeface="Calibri"/>
                <a:cs typeface="Calibri"/>
              </a:defRPr>
            </a:pPr>
            <a:r>
              <a:rPr lang="es-DO" sz="1100" b="1" i="0" strike="noStrike">
                <a:solidFill>
                  <a:srgbClr val="000000"/>
                </a:solidFill>
                <a:latin typeface="Courier New"/>
                <a:cs typeface="Courier New"/>
              </a:rPr>
              <a:t>CIUDADANOS EXTRANJEROS DEPORTADOS </a:t>
            </a:r>
          </a:p>
          <a:p>
            <a:pPr>
              <a:defRPr lang="es-DO" sz="1000" b="0" i="0" u="none" strike="noStrike" baseline="0">
                <a:solidFill>
                  <a:srgbClr val="000000"/>
                </a:solidFill>
                <a:latin typeface="Calibri"/>
                <a:ea typeface="Calibri"/>
                <a:cs typeface="Calibri"/>
              </a:defRPr>
            </a:pPr>
            <a:r>
              <a:rPr lang="es-DO" sz="1100" b="1" i="0" strike="noStrike">
                <a:solidFill>
                  <a:srgbClr val="000000"/>
                </a:solidFill>
                <a:latin typeface="Courier New"/>
                <a:cs typeface="Courier New"/>
              </a:rPr>
              <a:t>Según Nacionalidad. </a:t>
            </a:r>
          </a:p>
          <a:p>
            <a:pPr>
              <a:defRPr lang="es-DO" sz="1000" b="0" i="0" u="none" strike="noStrike" baseline="0">
                <a:solidFill>
                  <a:srgbClr val="000000"/>
                </a:solidFill>
                <a:latin typeface="Calibri"/>
                <a:ea typeface="Calibri"/>
                <a:cs typeface="Calibri"/>
              </a:defRPr>
            </a:pPr>
            <a:r>
              <a:rPr lang="es-DO" sz="1100" b="1" i="0" strike="noStrike">
                <a:solidFill>
                  <a:srgbClr val="000000"/>
                </a:solidFill>
                <a:latin typeface="Courier New"/>
                <a:cs typeface="Courier New"/>
              </a:rPr>
              <a:t>AÑO 2012</a:t>
            </a:r>
          </a:p>
        </c:rich>
      </c:tx>
      <c:layout/>
    </c:title>
    <c:view3D>
      <c:depthPercent val="100"/>
      <c:rAngAx val="1"/>
    </c:view3D>
    <c:plotArea>
      <c:layout>
        <c:manualLayout>
          <c:layoutTarget val="inner"/>
          <c:xMode val="edge"/>
          <c:yMode val="edge"/>
          <c:x val="8.5112848288921863E-2"/>
          <c:y val="0.15155445456958341"/>
          <c:w val="0.85268043381369985"/>
          <c:h val="0.47027998390050146"/>
        </c:manualLayout>
      </c:layout>
      <c:bar3DChart>
        <c:barDir val="col"/>
        <c:grouping val="clustered"/>
        <c:ser>
          <c:idx val="0"/>
          <c:order val="0"/>
          <c:dPt>
            <c:idx val="0"/>
            <c:spPr>
              <a:solidFill>
                <a:schemeClr val="accent2"/>
              </a:solidFill>
            </c:spPr>
          </c:dPt>
          <c:dPt>
            <c:idx val="1"/>
            <c:spPr>
              <a:solidFill>
                <a:schemeClr val="bg2">
                  <a:lumMod val="50000"/>
                </a:schemeClr>
              </a:solidFill>
            </c:spPr>
          </c:dPt>
          <c:dPt>
            <c:idx val="2"/>
            <c:spPr>
              <a:solidFill>
                <a:schemeClr val="accent6">
                  <a:lumMod val="75000"/>
                </a:schemeClr>
              </a:solidFill>
            </c:spPr>
          </c:dPt>
          <c:dPt>
            <c:idx val="3"/>
            <c:spPr>
              <a:solidFill>
                <a:schemeClr val="bg2">
                  <a:lumMod val="10000"/>
                </a:schemeClr>
              </a:solidFill>
            </c:spPr>
          </c:dPt>
          <c:dPt>
            <c:idx val="4"/>
            <c:spPr>
              <a:solidFill>
                <a:schemeClr val="accent1">
                  <a:lumMod val="60000"/>
                  <a:lumOff val="40000"/>
                </a:schemeClr>
              </a:solidFill>
            </c:spPr>
          </c:dPt>
          <c:dPt>
            <c:idx val="5"/>
            <c:spPr>
              <a:solidFill>
                <a:srgbClr val="00B050"/>
              </a:solidFill>
            </c:spPr>
          </c:dPt>
          <c:dPt>
            <c:idx val="6"/>
            <c:spPr>
              <a:solidFill>
                <a:srgbClr val="7030A0"/>
              </a:solidFill>
            </c:spPr>
          </c:dPt>
          <c:dPt>
            <c:idx val="7"/>
            <c:spPr>
              <a:solidFill>
                <a:srgbClr val="FF0066"/>
              </a:solidFill>
            </c:spPr>
          </c:dPt>
          <c:dPt>
            <c:idx val="8"/>
            <c:spPr>
              <a:solidFill>
                <a:srgbClr val="FF9900"/>
              </a:solidFill>
            </c:spPr>
          </c:dPt>
          <c:dPt>
            <c:idx val="9"/>
            <c:spPr>
              <a:solidFill>
                <a:schemeClr val="accent2">
                  <a:lumMod val="60000"/>
                  <a:lumOff val="40000"/>
                </a:schemeClr>
              </a:solidFill>
            </c:spPr>
          </c:dPt>
          <c:dPt>
            <c:idx val="10"/>
            <c:spPr>
              <a:solidFill>
                <a:srgbClr val="FFFF00"/>
              </a:solidFill>
            </c:spPr>
          </c:dPt>
          <c:dPt>
            <c:idx val="11"/>
            <c:spPr>
              <a:solidFill>
                <a:schemeClr val="bg2">
                  <a:lumMod val="75000"/>
                </a:schemeClr>
              </a:solidFill>
            </c:spPr>
          </c:dPt>
          <c:dPt>
            <c:idx val="12"/>
            <c:spPr>
              <a:solidFill>
                <a:schemeClr val="accent2"/>
              </a:solidFill>
            </c:spPr>
          </c:dPt>
          <c:dPt>
            <c:idx val="13"/>
            <c:spPr>
              <a:solidFill>
                <a:srgbClr val="A50021"/>
              </a:solidFill>
            </c:spPr>
          </c:dPt>
          <c:dPt>
            <c:idx val="15"/>
            <c:spPr>
              <a:solidFill>
                <a:srgbClr val="FFFF99"/>
              </a:solidFill>
            </c:spPr>
          </c:dPt>
          <c:dPt>
            <c:idx val="16"/>
            <c:spPr>
              <a:solidFill>
                <a:srgbClr val="66FFFF"/>
              </a:solidFill>
            </c:spPr>
          </c:dPt>
          <c:dPt>
            <c:idx val="17"/>
            <c:spPr>
              <a:solidFill>
                <a:schemeClr val="accent2">
                  <a:lumMod val="20000"/>
                  <a:lumOff val="80000"/>
                </a:schemeClr>
              </a:solidFill>
            </c:spPr>
          </c:dPt>
          <c:dPt>
            <c:idx val="18"/>
            <c:spPr>
              <a:solidFill>
                <a:srgbClr val="663300"/>
              </a:solidFill>
            </c:spPr>
          </c:dPt>
          <c:dPt>
            <c:idx val="19"/>
            <c:spPr>
              <a:solidFill>
                <a:srgbClr val="00FFCC"/>
              </a:solidFill>
            </c:spPr>
          </c:dPt>
          <c:dPt>
            <c:idx val="20"/>
            <c:spPr>
              <a:solidFill>
                <a:schemeClr val="accent3">
                  <a:lumMod val="75000"/>
                </a:schemeClr>
              </a:solidFill>
            </c:spPr>
          </c:dPt>
          <c:dPt>
            <c:idx val="21"/>
            <c:spPr>
              <a:solidFill>
                <a:schemeClr val="bg2">
                  <a:lumMod val="25000"/>
                </a:schemeClr>
              </a:solidFill>
            </c:spPr>
          </c:dPt>
          <c:dPt>
            <c:idx val="22"/>
            <c:spPr>
              <a:solidFill>
                <a:srgbClr val="FFC000"/>
              </a:solidFill>
            </c:spPr>
          </c:dPt>
          <c:dPt>
            <c:idx val="23"/>
            <c:spPr>
              <a:solidFill>
                <a:srgbClr val="92D050"/>
              </a:solidFill>
            </c:spPr>
          </c:dPt>
          <c:dPt>
            <c:idx val="24"/>
            <c:spPr>
              <a:solidFill>
                <a:schemeClr val="accent1">
                  <a:lumMod val="75000"/>
                </a:schemeClr>
              </a:solidFill>
            </c:spPr>
          </c:dPt>
          <c:dPt>
            <c:idx val="25"/>
            <c:spPr>
              <a:solidFill>
                <a:srgbClr val="FF0000"/>
              </a:solidFill>
            </c:spPr>
          </c:dPt>
          <c:dPt>
            <c:idx val="27"/>
            <c:spPr>
              <a:solidFill>
                <a:srgbClr val="FFC000"/>
              </a:solidFill>
            </c:spPr>
          </c:dPt>
          <c:dPt>
            <c:idx val="28"/>
            <c:spPr>
              <a:solidFill>
                <a:schemeClr val="accent4">
                  <a:lumMod val="75000"/>
                </a:schemeClr>
              </a:solidFill>
            </c:spPr>
          </c:dPt>
          <c:dPt>
            <c:idx val="29"/>
            <c:spPr>
              <a:solidFill>
                <a:schemeClr val="bg2">
                  <a:lumMod val="75000"/>
                </a:schemeClr>
              </a:solidFill>
            </c:spPr>
          </c:dPt>
          <c:dPt>
            <c:idx val="30"/>
            <c:spPr>
              <a:solidFill>
                <a:srgbClr val="C00000"/>
              </a:solidFill>
            </c:spPr>
          </c:dPt>
          <c:cat>
            <c:strRef>
              <c:f>'Datos Porcentuales'!$C$5:$C$38</c:f>
              <c:strCache>
                <c:ptCount val="34"/>
                <c:pt idx="0">
                  <c:v>ALEMANIA</c:v>
                </c:pt>
                <c:pt idx="1">
                  <c:v>ALBANIA</c:v>
                </c:pt>
                <c:pt idx="2">
                  <c:v>BULGARIA</c:v>
                </c:pt>
                <c:pt idx="3">
                  <c:v>CANADA</c:v>
                </c:pt>
                <c:pt idx="4">
                  <c:v>COLOMBIA</c:v>
                </c:pt>
                <c:pt idx="5">
                  <c:v>CUBA</c:v>
                </c:pt>
                <c:pt idx="6">
                  <c:v>CURAZAO</c:v>
                </c:pt>
                <c:pt idx="7">
                  <c:v>ESLOVENIA</c:v>
                </c:pt>
                <c:pt idx="8">
                  <c:v>ESPAÑA</c:v>
                </c:pt>
                <c:pt idx="9">
                  <c:v>ESTADOS UNIDOS</c:v>
                </c:pt>
                <c:pt idx="10">
                  <c:v>GUYANA</c:v>
                </c:pt>
                <c:pt idx="11">
                  <c:v>HAITI</c:v>
                </c:pt>
                <c:pt idx="12">
                  <c:v>HOLANDA</c:v>
                </c:pt>
                <c:pt idx="13">
                  <c:v>INDIA</c:v>
                </c:pt>
                <c:pt idx="14">
                  <c:v>INGLATERRA</c:v>
                </c:pt>
                <c:pt idx="15">
                  <c:v>IRAN</c:v>
                </c:pt>
                <c:pt idx="16">
                  <c:v>ITALIA</c:v>
                </c:pt>
                <c:pt idx="17">
                  <c:v>LIBIA</c:v>
                </c:pt>
                <c:pt idx="18">
                  <c:v>MEXICO</c:v>
                </c:pt>
                <c:pt idx="19">
                  <c:v>PANAMA</c:v>
                </c:pt>
                <c:pt idx="20">
                  <c:v>PERU</c:v>
                </c:pt>
                <c:pt idx="21">
                  <c:v>PUERTO RICO</c:v>
                </c:pt>
                <c:pt idx="22">
                  <c:v>REINO UNIDO</c:v>
                </c:pt>
                <c:pt idx="23">
                  <c:v>REPUBLICA CHECA</c:v>
                </c:pt>
                <c:pt idx="24">
                  <c:v>REPUBLICA POPULAR CHINA</c:v>
                </c:pt>
                <c:pt idx="25">
                  <c:v>RUMANIA</c:v>
                </c:pt>
                <c:pt idx="26">
                  <c:v>RUSIA</c:v>
                </c:pt>
                <c:pt idx="27">
                  <c:v>SERBIA</c:v>
                </c:pt>
                <c:pt idx="28">
                  <c:v>SOMALIA</c:v>
                </c:pt>
                <c:pt idx="29">
                  <c:v>SRI-LANKA</c:v>
                </c:pt>
                <c:pt idx="30">
                  <c:v>TURQUIA</c:v>
                </c:pt>
                <c:pt idx="31">
                  <c:v>UCRANIA</c:v>
                </c:pt>
                <c:pt idx="32">
                  <c:v>VENEZUELA</c:v>
                </c:pt>
                <c:pt idx="33">
                  <c:v>YUGOSLAVIA</c:v>
                </c:pt>
              </c:strCache>
            </c:strRef>
          </c:cat>
          <c:val>
            <c:numRef>
              <c:f>'Datos Porcentuales'!$D$5:$D$38</c:f>
              <c:numCache>
                <c:formatCode>General</c:formatCode>
                <c:ptCount val="34"/>
                <c:pt idx="0">
                  <c:v>6</c:v>
                </c:pt>
                <c:pt idx="1">
                  <c:v>5</c:v>
                </c:pt>
                <c:pt idx="2">
                  <c:v>2</c:v>
                </c:pt>
                <c:pt idx="3">
                  <c:v>1</c:v>
                </c:pt>
                <c:pt idx="4">
                  <c:v>4</c:v>
                </c:pt>
                <c:pt idx="5">
                  <c:v>10</c:v>
                </c:pt>
                <c:pt idx="6">
                  <c:v>1</c:v>
                </c:pt>
                <c:pt idx="7">
                  <c:v>1</c:v>
                </c:pt>
                <c:pt idx="8">
                  <c:v>4</c:v>
                </c:pt>
                <c:pt idx="9">
                  <c:v>10</c:v>
                </c:pt>
                <c:pt idx="10">
                  <c:v>1</c:v>
                </c:pt>
                <c:pt idx="11">
                  <c:v>25</c:v>
                </c:pt>
                <c:pt idx="12">
                  <c:v>8</c:v>
                </c:pt>
                <c:pt idx="13">
                  <c:v>2</c:v>
                </c:pt>
                <c:pt idx="14">
                  <c:v>1</c:v>
                </c:pt>
                <c:pt idx="15">
                  <c:v>6</c:v>
                </c:pt>
                <c:pt idx="16">
                  <c:v>6</c:v>
                </c:pt>
                <c:pt idx="17">
                  <c:v>1</c:v>
                </c:pt>
                <c:pt idx="18">
                  <c:v>2</c:v>
                </c:pt>
                <c:pt idx="19">
                  <c:v>1</c:v>
                </c:pt>
                <c:pt idx="20">
                  <c:v>4</c:v>
                </c:pt>
                <c:pt idx="21">
                  <c:v>2</c:v>
                </c:pt>
                <c:pt idx="22">
                  <c:v>1</c:v>
                </c:pt>
                <c:pt idx="23">
                  <c:v>14</c:v>
                </c:pt>
                <c:pt idx="24">
                  <c:v>1</c:v>
                </c:pt>
                <c:pt idx="25">
                  <c:v>2</c:v>
                </c:pt>
                <c:pt idx="26">
                  <c:v>6</c:v>
                </c:pt>
                <c:pt idx="27">
                  <c:v>3</c:v>
                </c:pt>
                <c:pt idx="28">
                  <c:v>1</c:v>
                </c:pt>
                <c:pt idx="29">
                  <c:v>1</c:v>
                </c:pt>
                <c:pt idx="30">
                  <c:v>2</c:v>
                </c:pt>
                <c:pt idx="31">
                  <c:v>2</c:v>
                </c:pt>
                <c:pt idx="32">
                  <c:v>3</c:v>
                </c:pt>
                <c:pt idx="33">
                  <c:v>1</c:v>
                </c:pt>
              </c:numCache>
            </c:numRef>
          </c:val>
        </c:ser>
        <c:shape val="cylinder"/>
        <c:axId val="53678080"/>
        <c:axId val="53679616"/>
        <c:axId val="0"/>
      </c:bar3DChart>
      <c:catAx>
        <c:axId val="53678080"/>
        <c:scaling>
          <c:orientation val="minMax"/>
        </c:scaling>
        <c:axPos val="b"/>
        <c:numFmt formatCode="General" sourceLinked="1"/>
        <c:majorTickMark val="none"/>
        <c:tickLblPos val="nextTo"/>
        <c:txPr>
          <a:bodyPr rot="-5400000" vert="horz"/>
          <a:lstStyle/>
          <a:p>
            <a:pPr>
              <a:defRPr lang="es-DO" sz="1050" b="1" i="0" u="none" strike="noStrike" baseline="0">
                <a:solidFill>
                  <a:srgbClr val="000000"/>
                </a:solidFill>
                <a:latin typeface="Courier New"/>
                <a:ea typeface="Courier New"/>
                <a:cs typeface="Courier New"/>
              </a:defRPr>
            </a:pPr>
            <a:endParaRPr lang="en-US"/>
          </a:p>
        </c:txPr>
        <c:crossAx val="53679616"/>
        <c:crosses val="autoZero"/>
        <c:auto val="1"/>
        <c:lblAlgn val="ctr"/>
        <c:lblOffset val="100"/>
      </c:catAx>
      <c:valAx>
        <c:axId val="53679616"/>
        <c:scaling>
          <c:orientation val="minMax"/>
        </c:scaling>
        <c:axPos val="l"/>
        <c:majorGridlines/>
        <c:numFmt formatCode="General" sourceLinked="1"/>
        <c:majorTickMark val="none"/>
        <c:tickLblPos val="nextTo"/>
        <c:txPr>
          <a:bodyPr rot="0" vert="horz"/>
          <a:lstStyle/>
          <a:p>
            <a:pPr>
              <a:defRPr lang="es-DO" sz="1000" b="0" i="0" u="none" strike="noStrike" baseline="0">
                <a:solidFill>
                  <a:srgbClr val="000000"/>
                </a:solidFill>
                <a:latin typeface="Calibri"/>
                <a:ea typeface="Calibri"/>
                <a:cs typeface="Calibri"/>
              </a:defRPr>
            </a:pPr>
            <a:endParaRPr lang="en-US"/>
          </a:p>
        </c:txPr>
        <c:crossAx val="53678080"/>
        <c:crosses val="autoZero"/>
        <c:crossBetween val="between"/>
      </c:valAx>
      <c:spPr>
        <a:noFill/>
        <a:ln w="25400">
          <a:noFill/>
        </a:ln>
      </c:spPr>
    </c:plotArea>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s-DO" sz="1800"/>
            </a:pPr>
            <a:r>
              <a:rPr lang="en-US" sz="1800" dirty="0">
                <a:latin typeface="Times New Roman" pitchFamily="18" charset="0"/>
                <a:cs typeface="Times New Roman" pitchFamily="18" charset="0"/>
              </a:rPr>
              <a:t>Lugar </a:t>
            </a:r>
            <a:r>
              <a:rPr lang="en-US" sz="1800" dirty="0" err="1">
                <a:latin typeface="Times New Roman" pitchFamily="18" charset="0"/>
                <a:cs typeface="Times New Roman" pitchFamily="18" charset="0"/>
              </a:rPr>
              <a:t>P</a:t>
            </a:r>
            <a:r>
              <a:rPr lang="en-US" sz="1800" dirty="0" err="1" smtClean="0">
                <a:latin typeface="Times New Roman" pitchFamily="18" charset="0"/>
                <a:cs typeface="Times New Roman" pitchFamily="18" charset="0"/>
              </a:rPr>
              <a:t>rocedencia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a:t>
            </a:r>
            <a:r>
              <a:rPr lang="en-US" sz="1800" dirty="0" err="1" smtClean="0">
                <a:latin typeface="Times New Roman" pitchFamily="18" charset="0"/>
                <a:cs typeface="Times New Roman" pitchFamily="18" charset="0"/>
              </a:rPr>
              <a:t>iudadanos</a:t>
            </a:r>
            <a:r>
              <a:rPr lang="en-US" sz="1800" baseline="0" dirty="0" smtClean="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a:t>
            </a:r>
            <a:r>
              <a:rPr lang="en-US" sz="1800" baseline="0" dirty="0" err="1" smtClean="0">
                <a:latin typeface="Times New Roman" pitchFamily="18" charset="0"/>
                <a:cs typeface="Times New Roman" pitchFamily="18" charset="0"/>
              </a:rPr>
              <a:t>ominicanos</a:t>
            </a:r>
            <a:r>
              <a:rPr lang="en-US" sz="1800" baseline="0" dirty="0" smtClean="0">
                <a:latin typeface="Times New Roman" pitchFamily="18" charset="0"/>
                <a:cs typeface="Times New Roman" pitchFamily="18" charset="0"/>
              </a:rPr>
              <a:t> </a:t>
            </a:r>
            <a:r>
              <a:rPr lang="en-US" sz="1800" baseline="0" dirty="0" err="1">
                <a:latin typeface="Times New Roman" pitchFamily="18" charset="0"/>
                <a:cs typeface="Times New Roman" pitchFamily="18" charset="0"/>
              </a:rPr>
              <a:t>R</a:t>
            </a:r>
            <a:r>
              <a:rPr lang="en-US" sz="1800" baseline="0" dirty="0" err="1" smtClean="0">
                <a:latin typeface="Times New Roman" pitchFamily="18" charset="0"/>
                <a:cs typeface="Times New Roman" pitchFamily="18" charset="0"/>
              </a:rPr>
              <a:t>epatriados</a:t>
            </a:r>
            <a:endParaRPr lang="en-US" sz="1800" baseline="0" dirty="0">
              <a:latin typeface="Times New Roman" pitchFamily="18" charset="0"/>
              <a:cs typeface="Times New Roman" pitchFamily="18" charset="0"/>
            </a:endParaRPr>
          </a:p>
          <a:p>
            <a:pPr>
              <a:defRPr lang="es-DO" sz="1800"/>
            </a:pPr>
            <a:r>
              <a:rPr lang="en-US" sz="1800" baseline="0" dirty="0" err="1">
                <a:latin typeface="Times New Roman" pitchFamily="18" charset="0"/>
                <a:cs typeface="Times New Roman" pitchFamily="18" charset="0"/>
              </a:rPr>
              <a:t>Enero</a:t>
            </a:r>
            <a:r>
              <a:rPr lang="en-US" sz="1800" baseline="0" dirty="0">
                <a:latin typeface="Times New Roman" pitchFamily="18" charset="0"/>
                <a:cs typeface="Times New Roman" pitchFamily="18" charset="0"/>
              </a:rPr>
              <a:t>-Julio 2013</a:t>
            </a:r>
            <a:endParaRPr lang="en-US" sz="1800" dirty="0">
              <a:latin typeface="Times New Roman" pitchFamily="18" charset="0"/>
              <a:cs typeface="Times New Roman" pitchFamily="18" charset="0"/>
            </a:endParaRPr>
          </a:p>
        </c:rich>
      </c:tx>
      <c:layout>
        <c:manualLayout>
          <c:xMode val="edge"/>
          <c:yMode val="edge"/>
          <c:x val="0.26694833284728298"/>
          <c:y val="0"/>
        </c:manualLayout>
      </c:layout>
    </c:title>
    <c:view3D>
      <c:depthPercent val="100"/>
      <c:rAngAx val="1"/>
    </c:view3D>
    <c:plotArea>
      <c:layout>
        <c:manualLayout>
          <c:layoutTarget val="inner"/>
          <c:xMode val="edge"/>
          <c:yMode val="edge"/>
          <c:x val="5.3966049382716055E-2"/>
          <c:y val="2.5159507490450098E-2"/>
          <c:w val="0.94592556430446195"/>
          <c:h val="0.59940180554353784"/>
        </c:manualLayout>
      </c:layout>
      <c:bar3DChart>
        <c:barDir val="col"/>
        <c:grouping val="clustered"/>
        <c:ser>
          <c:idx val="0"/>
          <c:order val="0"/>
          <c:tx>
            <c:strRef>
              <c:f>Hoja2!$N$6</c:f>
              <c:strCache>
                <c:ptCount val="1"/>
                <c:pt idx="0">
                  <c:v>Total</c:v>
                </c:pt>
              </c:strCache>
            </c:strRef>
          </c:tx>
          <c:cat>
            <c:strRef>
              <c:f>Hoja2!$A$7:$A$46</c:f>
              <c:strCache>
                <c:ptCount val="40"/>
                <c:pt idx="0">
                  <c:v>ALEMANIA</c:v>
                </c:pt>
                <c:pt idx="1">
                  <c:v>ANTIGUA Y BARBUDA</c:v>
                </c:pt>
                <c:pt idx="2">
                  <c:v>ARGENTINA</c:v>
                </c:pt>
                <c:pt idx="3">
                  <c:v>ARUBA</c:v>
                </c:pt>
                <c:pt idx="4">
                  <c:v>BAHAMAS</c:v>
                </c:pt>
                <c:pt idx="5">
                  <c:v>BELGICA</c:v>
                </c:pt>
                <c:pt idx="6">
                  <c:v>BULGARIA</c:v>
                </c:pt>
                <c:pt idx="7">
                  <c:v>CANADA</c:v>
                </c:pt>
                <c:pt idx="8">
                  <c:v>COLOMBIA</c:v>
                </c:pt>
                <c:pt idx="9">
                  <c:v>COSTA RICA</c:v>
                </c:pt>
                <c:pt idx="10">
                  <c:v>CURAZAO</c:v>
                </c:pt>
                <c:pt idx="11">
                  <c:v>CHILE</c:v>
                </c:pt>
                <c:pt idx="12">
                  <c:v>ECUADOR</c:v>
                </c:pt>
                <c:pt idx="13">
                  <c:v>ESPAÑA</c:v>
                </c:pt>
                <c:pt idx="14">
                  <c:v>ESTADOS UNIDOS</c:v>
                </c:pt>
                <c:pt idx="15">
                  <c:v>EL SALVADOR</c:v>
                </c:pt>
                <c:pt idx="16">
                  <c:v>FINLANDIA</c:v>
                </c:pt>
                <c:pt idx="17">
                  <c:v>FRANCIA</c:v>
                </c:pt>
                <c:pt idx="18">
                  <c:v>GUADALUPE</c:v>
                </c:pt>
                <c:pt idx="19">
                  <c:v>GUATEMALA</c:v>
                </c:pt>
                <c:pt idx="20">
                  <c:v>GUAYANA FRANCESA</c:v>
                </c:pt>
                <c:pt idx="21">
                  <c:v>GRAN BRETAÑA</c:v>
                </c:pt>
                <c:pt idx="22">
                  <c:v>GRECIA</c:v>
                </c:pt>
                <c:pt idx="23">
                  <c:v>HOLANDA</c:v>
                </c:pt>
                <c:pt idx="24">
                  <c:v>HONDURAS</c:v>
                </c:pt>
                <c:pt idx="25">
                  <c:v>INGLATERRA</c:v>
                </c:pt>
                <c:pt idx="26">
                  <c:v>ITALIA</c:v>
                </c:pt>
                <c:pt idx="27">
                  <c:v>JAPON</c:v>
                </c:pt>
                <c:pt idx="28">
                  <c:v>MEXICO</c:v>
                </c:pt>
                <c:pt idx="29">
                  <c:v>NICARAGUA</c:v>
                </c:pt>
                <c:pt idx="30">
                  <c:v>NORUEGA</c:v>
                </c:pt>
                <c:pt idx="31">
                  <c:v>PANAMA</c:v>
                </c:pt>
                <c:pt idx="32">
                  <c:v>PUERTO RICO</c:v>
                </c:pt>
                <c:pt idx="33">
                  <c:v>SAINT MARTIN</c:v>
                </c:pt>
                <c:pt idx="34">
                  <c:v>SAINT THOMAS</c:v>
                </c:pt>
                <c:pt idx="35">
                  <c:v>SUIZA</c:v>
                </c:pt>
                <c:pt idx="36">
                  <c:v>SURINAM</c:v>
                </c:pt>
                <c:pt idx="37">
                  <c:v>TRINIDAD Y TOBAGO</c:v>
                </c:pt>
                <c:pt idx="38">
                  <c:v>TURCOS Y CAICOS</c:v>
                </c:pt>
                <c:pt idx="39">
                  <c:v>VENEZUELA</c:v>
                </c:pt>
              </c:strCache>
            </c:strRef>
          </c:cat>
          <c:val>
            <c:numRef>
              <c:f>Hoja2!$N$7:$N$46</c:f>
              <c:numCache>
                <c:formatCode>0;[Red]0</c:formatCode>
                <c:ptCount val="40"/>
                <c:pt idx="0">
                  <c:v>6</c:v>
                </c:pt>
                <c:pt idx="1">
                  <c:v>3</c:v>
                </c:pt>
                <c:pt idx="2">
                  <c:v>2</c:v>
                </c:pt>
                <c:pt idx="3">
                  <c:v>3</c:v>
                </c:pt>
                <c:pt idx="4">
                  <c:v>12</c:v>
                </c:pt>
                <c:pt idx="5">
                  <c:v>6</c:v>
                </c:pt>
                <c:pt idx="6">
                  <c:v>2</c:v>
                </c:pt>
                <c:pt idx="7">
                  <c:v>15</c:v>
                </c:pt>
                <c:pt idx="8">
                  <c:v>4</c:v>
                </c:pt>
                <c:pt idx="9">
                  <c:v>4</c:v>
                </c:pt>
                <c:pt idx="10">
                  <c:v>32</c:v>
                </c:pt>
                <c:pt idx="11">
                  <c:v>14</c:v>
                </c:pt>
                <c:pt idx="12">
                  <c:v>4</c:v>
                </c:pt>
                <c:pt idx="13">
                  <c:v>109</c:v>
                </c:pt>
                <c:pt idx="14">
                  <c:v>1132</c:v>
                </c:pt>
                <c:pt idx="15">
                  <c:v>2</c:v>
                </c:pt>
                <c:pt idx="16">
                  <c:v>1</c:v>
                </c:pt>
                <c:pt idx="17">
                  <c:v>9</c:v>
                </c:pt>
                <c:pt idx="18">
                  <c:v>11</c:v>
                </c:pt>
                <c:pt idx="19">
                  <c:v>1</c:v>
                </c:pt>
                <c:pt idx="20">
                  <c:v>1</c:v>
                </c:pt>
                <c:pt idx="21">
                  <c:v>2</c:v>
                </c:pt>
                <c:pt idx="22">
                  <c:v>6</c:v>
                </c:pt>
                <c:pt idx="23">
                  <c:v>2</c:v>
                </c:pt>
                <c:pt idx="24">
                  <c:v>4</c:v>
                </c:pt>
                <c:pt idx="25">
                  <c:v>1</c:v>
                </c:pt>
                <c:pt idx="26">
                  <c:v>5</c:v>
                </c:pt>
                <c:pt idx="27">
                  <c:v>1</c:v>
                </c:pt>
                <c:pt idx="28">
                  <c:v>46</c:v>
                </c:pt>
                <c:pt idx="29">
                  <c:v>6</c:v>
                </c:pt>
                <c:pt idx="30">
                  <c:v>2</c:v>
                </c:pt>
                <c:pt idx="31">
                  <c:v>55</c:v>
                </c:pt>
                <c:pt idx="32">
                  <c:v>155</c:v>
                </c:pt>
                <c:pt idx="33">
                  <c:v>19</c:v>
                </c:pt>
                <c:pt idx="34">
                  <c:v>2</c:v>
                </c:pt>
                <c:pt idx="35">
                  <c:v>6</c:v>
                </c:pt>
                <c:pt idx="36">
                  <c:v>2</c:v>
                </c:pt>
                <c:pt idx="37">
                  <c:v>32</c:v>
                </c:pt>
                <c:pt idx="38">
                  <c:v>1</c:v>
                </c:pt>
                <c:pt idx="39">
                  <c:v>3</c:v>
                </c:pt>
              </c:numCache>
            </c:numRef>
          </c:val>
        </c:ser>
        <c:shape val="cylinder"/>
        <c:axId val="53692672"/>
        <c:axId val="53706752"/>
        <c:axId val="0"/>
      </c:bar3DChart>
      <c:catAx>
        <c:axId val="53692672"/>
        <c:scaling>
          <c:orientation val="minMax"/>
        </c:scaling>
        <c:axPos val="b"/>
        <c:numFmt formatCode="General" sourceLinked="1"/>
        <c:majorTickMark val="none"/>
        <c:tickLblPos val="nextTo"/>
        <c:txPr>
          <a:bodyPr/>
          <a:lstStyle/>
          <a:p>
            <a:pPr>
              <a:defRPr lang="es-DO"/>
            </a:pPr>
            <a:endParaRPr lang="en-US"/>
          </a:p>
        </c:txPr>
        <c:crossAx val="53706752"/>
        <c:crosses val="autoZero"/>
        <c:auto val="1"/>
        <c:lblAlgn val="ctr"/>
        <c:lblOffset val="100"/>
      </c:catAx>
      <c:valAx>
        <c:axId val="53706752"/>
        <c:scaling>
          <c:orientation val="minMax"/>
        </c:scaling>
        <c:axPos val="l"/>
        <c:majorGridlines/>
        <c:numFmt formatCode="0;[Red]0" sourceLinked="1"/>
        <c:majorTickMark val="none"/>
        <c:tickLblPos val="nextTo"/>
        <c:txPr>
          <a:bodyPr/>
          <a:lstStyle/>
          <a:p>
            <a:pPr>
              <a:defRPr lang="es-DO"/>
            </a:pPr>
            <a:endParaRPr lang="en-US"/>
          </a:p>
        </c:txPr>
        <c:crossAx val="53692672"/>
        <c:crosses val="autoZero"/>
        <c:crossBetween val="between"/>
      </c:valAx>
      <c:spPr>
        <a:noFill/>
        <a:ln w="25400">
          <a:noFill/>
        </a:ln>
      </c:spPr>
    </c:plotArea>
    <c:plotVisOnly val="1"/>
    <c:dispBlanksAs val="gap"/>
  </c:chart>
  <c:spPr>
    <a:solidFill>
      <a:schemeClr val="accent3">
        <a:lumMod val="40000"/>
        <a:lumOff val="60000"/>
      </a:schemeClr>
    </a:solidFill>
  </c:spPr>
  <c:externalData r:id="rId1"/>
</c:chartSpace>
</file>

<file path=ppt/drawings/drawing1.xml><?xml version="1.0" encoding="utf-8"?>
<c:userShapes xmlns:c="http://schemas.openxmlformats.org/drawingml/2006/chart">
  <cdr:relSizeAnchor xmlns:cdr="http://schemas.openxmlformats.org/drawingml/2006/chartDrawing">
    <cdr:from>
      <cdr:x>0.00435</cdr:x>
      <cdr:y>0.95398</cdr:y>
    </cdr:from>
    <cdr:to>
      <cdr:x>0.37581</cdr:x>
      <cdr:y>1</cdr:y>
    </cdr:to>
    <cdr:sp macro="" textlink="">
      <cdr:nvSpPr>
        <cdr:cNvPr id="2" name="TextBox 1"/>
        <cdr:cNvSpPr txBox="1"/>
      </cdr:nvSpPr>
      <cdr:spPr>
        <a:xfrm xmlns:a="http://schemas.openxmlformats.org/drawingml/2006/main">
          <a:off x="38079" y="4343423"/>
          <a:ext cx="3248027" cy="2095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0.36454</cdr:x>
      <cdr:y>0.02101</cdr:y>
    </cdr:from>
    <cdr:to>
      <cdr:x>0.64542</cdr:x>
      <cdr:y>0.22269</cdr:y>
    </cdr:to>
    <cdr:sp macro="" textlink="">
      <cdr:nvSpPr>
        <cdr:cNvPr id="3" name="2 CuadroTexto"/>
        <cdr:cNvSpPr txBox="1"/>
      </cdr:nvSpPr>
      <cdr:spPr>
        <a:xfrm xmlns:a="http://schemas.openxmlformats.org/drawingml/2006/main">
          <a:off x="3486150" y="95250"/>
          <a:ext cx="268605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eaLnBrk="1" fontAlgn="auto" latinLnBrk="0" hangingPunct="1"/>
          <a:r>
            <a:rPr lang="en-US" sz="1000" b="1" i="0" baseline="0">
              <a:latin typeface="Times New Roman" pitchFamily="18" charset="0"/>
              <a:ea typeface="+mn-ea"/>
              <a:cs typeface="Times New Roman" pitchFamily="18" charset="0"/>
            </a:rPr>
            <a:t>CIUDADANOS DOMINICANOS REPATRIADOS  </a:t>
          </a:r>
          <a:endParaRPr lang="es-DO" sz="1000">
            <a:latin typeface="Times New Roman" pitchFamily="18" charset="0"/>
            <a:cs typeface="Times New Roman" pitchFamily="18" charset="0"/>
          </a:endParaRPr>
        </a:p>
        <a:p xmlns:a="http://schemas.openxmlformats.org/drawingml/2006/main">
          <a:pPr algn="ctr" rtl="0" eaLnBrk="1" fontAlgn="auto" latinLnBrk="0" hangingPunct="1"/>
          <a:r>
            <a:rPr lang="en-US" sz="1000" b="1" i="0" baseline="0">
              <a:latin typeface="Times New Roman" pitchFamily="18" charset="0"/>
              <a:ea typeface="+mn-ea"/>
              <a:cs typeface="Times New Roman" pitchFamily="18" charset="0"/>
            </a:rPr>
            <a:t>SEG</a:t>
          </a:r>
          <a:r>
            <a:rPr lang="es-ES" sz="1000" b="1" i="0" baseline="0">
              <a:latin typeface="Times New Roman" pitchFamily="18" charset="0"/>
              <a:ea typeface="+mn-ea"/>
              <a:cs typeface="Times New Roman" pitchFamily="18" charset="0"/>
            </a:rPr>
            <a:t>Ú</a:t>
          </a:r>
          <a:r>
            <a:rPr lang="en-US" sz="1000" b="1" i="0" baseline="0">
              <a:latin typeface="Times New Roman" pitchFamily="18" charset="0"/>
              <a:ea typeface="+mn-ea"/>
              <a:cs typeface="Times New Roman" pitchFamily="18" charset="0"/>
            </a:rPr>
            <a:t>N PROCEDENCIA</a:t>
          </a:r>
          <a:endParaRPr lang="es-DO" sz="1000">
            <a:latin typeface="Times New Roman" pitchFamily="18" charset="0"/>
            <a:cs typeface="Times New Roman" pitchFamily="18" charset="0"/>
          </a:endParaRPr>
        </a:p>
        <a:p xmlns:a="http://schemas.openxmlformats.org/drawingml/2006/main">
          <a:pPr algn="ctr" rtl="0" eaLnBrk="1" fontAlgn="base" latinLnBrk="0" hangingPunct="1"/>
          <a:r>
            <a:rPr lang="en-US" sz="1000" b="1" i="0" baseline="0">
              <a:latin typeface="Times New Roman" pitchFamily="18" charset="0"/>
              <a:ea typeface="+mn-ea"/>
              <a:cs typeface="Times New Roman" pitchFamily="18" charset="0"/>
            </a:rPr>
            <a:t>AÑO 2012</a:t>
          </a:r>
        </a:p>
        <a:p xmlns:a="http://schemas.openxmlformats.org/drawingml/2006/main">
          <a:endParaRPr lang="es-DO"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E451D-AB37-473A-804D-6364D97182B1}" type="datetimeFigureOut">
              <a:rPr lang="en-US" smtClean="0"/>
              <a:pPr/>
              <a:t>9/13/2013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4DFA4-9148-40EC-8992-E29CB8A4F72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E451D-AB37-473A-804D-6364D97182B1}" type="datetimeFigureOut">
              <a:rPr lang="en-US" smtClean="0"/>
              <a:pPr/>
              <a:t>9/13/2013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DFA4-9148-40EC-8992-E29CB8A4F72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000109"/>
            <a:ext cx="7772400" cy="1785950"/>
          </a:xfrm>
        </p:spPr>
        <p:txBody>
          <a:bodyPr>
            <a:normAutofit/>
          </a:bodyPr>
          <a:lstStyle/>
          <a:p>
            <a:r>
              <a:rPr lang="es-MX" dirty="0" smtClean="0"/>
              <a:t>Dirección </a:t>
            </a:r>
            <a:r>
              <a:rPr lang="es-MX" dirty="0" smtClean="0"/>
              <a:t>General de </a:t>
            </a:r>
            <a:r>
              <a:rPr lang="es-MX" dirty="0" smtClean="0"/>
              <a:t>Migración</a:t>
            </a:r>
            <a:endParaRPr lang="en-US" dirty="0"/>
          </a:p>
        </p:txBody>
      </p:sp>
      <p:sp>
        <p:nvSpPr>
          <p:cNvPr id="12" name="Subtitle 11"/>
          <p:cNvSpPr>
            <a:spLocks noGrp="1"/>
          </p:cNvSpPr>
          <p:nvPr>
            <p:ph type="subTitle" idx="1"/>
          </p:nvPr>
        </p:nvSpPr>
        <p:spPr>
          <a:xfrm>
            <a:off x="1371600" y="4357694"/>
            <a:ext cx="6400800" cy="1281106"/>
          </a:xfrm>
        </p:spPr>
        <p:txBody>
          <a:bodyPr/>
          <a:lstStyle/>
          <a:p>
            <a:r>
              <a:rPr lang="es-MX" dirty="0" smtClean="0"/>
              <a:t>De la </a:t>
            </a:r>
          </a:p>
          <a:p>
            <a:r>
              <a:rPr lang="es-MX" dirty="0" smtClean="0"/>
              <a:t>República Dominicana</a:t>
            </a:r>
            <a:endParaRPr lang="en-US" dirty="0"/>
          </a:p>
        </p:txBody>
      </p:sp>
      <p:pic>
        <p:nvPicPr>
          <p:cNvPr id="8" name="Picture 2"/>
          <p:cNvPicPr>
            <a:picLocks noChangeAspect="1" noChangeArrowheads="1"/>
          </p:cNvPicPr>
          <p:nvPr/>
        </p:nvPicPr>
        <p:blipFill>
          <a:blip r:embed="rId2"/>
          <a:srcRect/>
          <a:stretch>
            <a:fillRect/>
          </a:stretch>
        </p:blipFill>
        <p:spPr bwMode="auto">
          <a:xfrm>
            <a:off x="3428992" y="3000372"/>
            <a:ext cx="2003208" cy="121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414" y="500043"/>
            <a:ext cx="5643586" cy="646331"/>
          </a:xfrm>
          <a:prstGeom prst="rect">
            <a:avLst/>
          </a:prstGeom>
        </p:spPr>
        <p:txBody>
          <a:bodyPr wrap="square">
            <a:spAutoFit/>
          </a:bodyPr>
          <a:lstStyle/>
          <a:p>
            <a:pPr algn="ctr">
              <a:defRPr/>
            </a:pPr>
            <a:r>
              <a:rPr lang="es-DO" b="1" spc="150" dirty="0">
                <a:ln w="11430"/>
                <a:solidFill>
                  <a:schemeClr val="tx2"/>
                </a:solidFill>
                <a:effectLst>
                  <a:outerShdw blurRad="38100" dist="38100" dir="2700000" algn="tl">
                    <a:srgbClr val="000000">
                      <a:alpha val="43137"/>
                    </a:srgbClr>
                  </a:outerShdw>
                </a:effectLst>
                <a:latin typeface="Arial Narrow" pitchFamily="34" charset="0"/>
                <a:ea typeface="Segoe UI" pitchFamily="34" charset="0"/>
                <a:cs typeface="Segoe UI" pitchFamily="34" charset="0"/>
              </a:rPr>
              <a:t>COMISIÓN NACIONAL DE REFUGIADOS          (CONARE)</a:t>
            </a:r>
            <a:endParaRPr lang="es-ES" b="1" spc="150" dirty="0">
              <a:ln w="11430"/>
              <a:solidFill>
                <a:schemeClr val="tx2"/>
              </a:solidFill>
              <a:effectLst>
                <a:outerShdw blurRad="38100" dist="38100" dir="2700000" algn="tl">
                  <a:srgbClr val="000000">
                    <a:alpha val="43137"/>
                  </a:srgbClr>
                </a:outerShdw>
              </a:effectLst>
              <a:latin typeface="Arial Narrow" pitchFamily="34" charset="0"/>
              <a:ea typeface="Segoe UI" pitchFamily="34" charset="0"/>
              <a:cs typeface="Segoe UI" pitchFamily="34" charset="0"/>
            </a:endParaRPr>
          </a:p>
        </p:txBody>
      </p:sp>
      <p:sp>
        <p:nvSpPr>
          <p:cNvPr id="5" name="Rectangle 4"/>
          <p:cNvSpPr/>
          <p:nvPr/>
        </p:nvSpPr>
        <p:spPr>
          <a:xfrm>
            <a:off x="1071538" y="1357298"/>
            <a:ext cx="7358114" cy="1477328"/>
          </a:xfrm>
          <a:prstGeom prst="rect">
            <a:avLst/>
          </a:prstGeom>
        </p:spPr>
        <p:txBody>
          <a:bodyPr wrap="square">
            <a:spAutoFit/>
          </a:bodyPr>
          <a:lstStyle/>
          <a:p>
            <a:pPr algn="just"/>
            <a:r>
              <a:rPr lang="es-ES" dirty="0" smtClean="0"/>
              <a:t>La CONARE se encontraba inactiva desde el año 1995. posteriormente sesionó una vez en el año 2005, estatuyendo mediante Resolución No. 01/2005, sobre la condición de cinco solicitantes de refugio, los cuales fueron aprobados en su totalidad: Tres (3) nacionales rusos, un (1) nacional haitiano y un (1) nacional guatemalteco. </a:t>
            </a:r>
            <a:endParaRPr lang="es-DO" dirty="0"/>
          </a:p>
        </p:txBody>
      </p:sp>
      <p:sp>
        <p:nvSpPr>
          <p:cNvPr id="6" name="Rectangle 5"/>
          <p:cNvSpPr/>
          <p:nvPr/>
        </p:nvSpPr>
        <p:spPr>
          <a:xfrm>
            <a:off x="1071538" y="2857496"/>
            <a:ext cx="7500990" cy="3970318"/>
          </a:xfrm>
          <a:prstGeom prst="rect">
            <a:avLst/>
          </a:prstGeom>
        </p:spPr>
        <p:txBody>
          <a:bodyPr wrap="square">
            <a:spAutoFit/>
          </a:bodyPr>
          <a:lstStyle/>
          <a:p>
            <a:pPr algn="just"/>
            <a:r>
              <a:rPr lang="es-DO" dirty="0" smtClean="0"/>
              <a:t>A partir del año 2012 los trabajos de la CONARE  se reactivaron: </a:t>
            </a:r>
          </a:p>
          <a:p>
            <a:pPr algn="just"/>
            <a:endParaRPr lang="es-DO" dirty="0" smtClean="0"/>
          </a:p>
          <a:p>
            <a:pPr algn="just"/>
            <a:r>
              <a:rPr lang="es-DO" dirty="0" smtClean="0"/>
              <a:t>La Subcomisión Técnica ha realizado veintiún (21) reuniones desde el 20 de marzo 2012 hasta el  29 de agosto 2013, en las cuales mediante actas ha emitido sus opiniones técnicas referentes a doscientos cuarenta y ocho(248) solicitudes de refugio.</a:t>
            </a:r>
          </a:p>
          <a:p>
            <a:pPr algn="just"/>
            <a:endParaRPr lang="es-DO" dirty="0" smtClean="0"/>
          </a:p>
          <a:p>
            <a:pPr algn="just"/>
            <a:r>
              <a:rPr lang="es-DO" dirty="0" smtClean="0"/>
              <a:t>A su vez la CONARE en los años 2012 y 2013 ha realizado cuatro (4) reuniones, estatuyendo mediante  Resoluciones 01/12, 03/13, 04/13, 05/13, 06/13 y 07/13 sobre la condición de refugiados de doscientos cuarenta y ocho (248) solicitantes de refugio, de un registro de cuatrocientos cincuenta y dos (452) solicitudes hasta agosto 2013, quedando pendiente de estatuir doscientos cuatro (204) solicitudes.</a:t>
            </a:r>
          </a:p>
          <a:p>
            <a:pPr algn="just"/>
            <a:r>
              <a:rPr lang="es-DO" dirty="0" smtClean="0"/>
              <a:t> </a:t>
            </a:r>
            <a:endParaRPr lang="es-D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928671"/>
            <a:ext cx="4572000" cy="646331"/>
          </a:xfrm>
          <a:prstGeom prst="rect">
            <a:avLst/>
          </a:prstGeom>
        </p:spPr>
        <p:txBody>
          <a:bodyPr wrap="square">
            <a:spAutoFit/>
          </a:bodyPr>
          <a:lstStyle/>
          <a:p>
            <a:pPr algn="ctr">
              <a:defRPr/>
            </a:pPr>
            <a:r>
              <a:rPr lang="es-ES" b="1" spc="150" dirty="0">
                <a:ln w="11430"/>
                <a:solidFill>
                  <a:schemeClr val="tx2"/>
                </a:solidFill>
                <a:effectLst>
                  <a:outerShdw blurRad="38100" dist="38100" dir="2700000" algn="tl">
                    <a:srgbClr val="000000">
                      <a:alpha val="43137"/>
                    </a:srgbClr>
                  </a:outerShdw>
                </a:effectLst>
                <a:latin typeface="Times New Roman" pitchFamily="18" charset="0"/>
                <a:ea typeface="Segoe UI" pitchFamily="34" charset="0"/>
                <a:cs typeface="Times New Roman" pitchFamily="18" charset="0"/>
              </a:rPr>
              <a:t>OTRAS RESOLUCIONES </a:t>
            </a:r>
          </a:p>
          <a:p>
            <a:pPr algn="ctr">
              <a:defRPr/>
            </a:pPr>
            <a:r>
              <a:rPr lang="es-ES" b="1" spc="150" dirty="0">
                <a:ln w="11430"/>
                <a:solidFill>
                  <a:schemeClr val="tx2"/>
                </a:solidFill>
                <a:effectLst>
                  <a:outerShdw blurRad="38100" dist="38100" dir="2700000" algn="tl">
                    <a:srgbClr val="000000">
                      <a:alpha val="43137"/>
                    </a:srgbClr>
                  </a:outerShdw>
                </a:effectLst>
                <a:latin typeface="Times New Roman" pitchFamily="18" charset="0"/>
                <a:ea typeface="Segoe UI" pitchFamily="34" charset="0"/>
                <a:cs typeface="Times New Roman" pitchFamily="18" charset="0"/>
              </a:rPr>
              <a:t>DE LA CONARE</a:t>
            </a:r>
          </a:p>
        </p:txBody>
      </p:sp>
      <p:sp>
        <p:nvSpPr>
          <p:cNvPr id="3" name="Rectangle 2"/>
          <p:cNvSpPr/>
          <p:nvPr/>
        </p:nvSpPr>
        <p:spPr>
          <a:xfrm>
            <a:off x="1000100" y="1714487"/>
            <a:ext cx="7215238" cy="3970318"/>
          </a:xfrm>
          <a:prstGeom prst="rect">
            <a:avLst/>
          </a:prstGeom>
        </p:spPr>
        <p:txBody>
          <a:bodyPr wrap="square">
            <a:spAutoFit/>
          </a:bodyPr>
          <a:lstStyle/>
          <a:p>
            <a:pPr>
              <a:buFont typeface="Arial" charset="0"/>
              <a:buChar char="•"/>
            </a:pPr>
            <a:r>
              <a:rPr lang="es-DO" dirty="0" smtClean="0"/>
              <a:t>Resolución No. 01</a:t>
            </a:r>
            <a:r>
              <a:rPr lang="es-ES" dirty="0" smtClean="0"/>
              <a:t>/</a:t>
            </a:r>
            <a:r>
              <a:rPr lang="es-DO" dirty="0" smtClean="0"/>
              <a:t>13, que declara confidencial el proceso y el procedimiento para la determinación de la condición de refugiados</a:t>
            </a:r>
            <a:r>
              <a:rPr lang="es-ES" dirty="0" smtClean="0"/>
              <a:t>/</a:t>
            </a:r>
            <a:r>
              <a:rPr lang="es-DO" dirty="0" smtClean="0"/>
              <a:t>as y reservada la información contenida en las instituciones que la integran.</a:t>
            </a:r>
          </a:p>
          <a:p>
            <a:pPr>
              <a:buFont typeface="Arial" charset="0"/>
              <a:buChar char="•"/>
            </a:pPr>
            <a:endParaRPr lang="en-US" dirty="0" smtClean="0"/>
          </a:p>
          <a:p>
            <a:pPr>
              <a:buFont typeface="Arial" charset="0"/>
              <a:buChar char="•"/>
            </a:pPr>
            <a:r>
              <a:rPr lang="es-DO" dirty="0" smtClean="0"/>
              <a:t>Resolución No.02</a:t>
            </a:r>
            <a:r>
              <a:rPr lang="es-ES" dirty="0" smtClean="0"/>
              <a:t>/13,</a:t>
            </a:r>
            <a:r>
              <a:rPr lang="es-DO" dirty="0" smtClean="0"/>
              <a:t> que establece las condiciones y requisitos para la notificación de las decisiones de la CONARE y la interposición del recurso de revisión.</a:t>
            </a:r>
          </a:p>
          <a:p>
            <a:pPr>
              <a:buFont typeface="Arial" charset="0"/>
              <a:buChar char="•"/>
            </a:pPr>
            <a:endParaRPr lang="es-DO" dirty="0" smtClean="0"/>
          </a:p>
          <a:p>
            <a:pPr>
              <a:buFont typeface="Arial" charset="0"/>
              <a:buChar char="•"/>
            </a:pPr>
            <a:r>
              <a:rPr lang="es-DO" dirty="0" smtClean="0"/>
              <a:t> Resoluciones RR -01/13, 02/13, 03/13, 04/13, 05/13, 06/13, 07/13, 08/13, 09/13, 10/13. (estas  diez (10) Resoluciones deciden sobre los Recursos de Revisión interpuestos por solicitantes de refugio que se le ha denegado la condición, por no cumplir con los requisitos establecidos en la normativa nacional e internacional para estos fines. </a:t>
            </a:r>
            <a:endParaRPr lang="es-D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Deportaciones DGM</a:t>
            </a:r>
            <a:endParaRPr lang="en-US" dirty="0"/>
          </a:p>
        </p:txBody>
      </p:sp>
      <p:graphicFrame>
        <p:nvGraphicFramePr>
          <p:cNvPr id="4" name="Chart 1"/>
          <p:cNvGraphicFramePr>
            <a:graphicFrameLocks noGrp="1"/>
          </p:cNvGraphicFramePr>
          <p:nvPr>
            <p:ph idx="1"/>
          </p:nvPr>
        </p:nvGraphicFramePr>
        <p:xfrm>
          <a:off x="571472" y="1500174"/>
          <a:ext cx="7972452"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nvGraphicFramePr>
        <p:xfrm>
          <a:off x="857224" y="1071546"/>
          <a:ext cx="7981980"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2 Gráfico"/>
          <p:cNvGraphicFramePr>
            <a:graphicFrameLocks noGrp="1"/>
          </p:cNvGraphicFramePr>
          <p:nvPr>
            <p:ph idx="1"/>
          </p:nvPr>
        </p:nvGraphicFramePr>
        <p:xfrm>
          <a:off x="457200" y="1000108"/>
          <a:ext cx="8229600" cy="51260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Presentado por:</a:t>
            </a:r>
            <a:endParaRPr lang="en-US" dirty="0"/>
          </a:p>
        </p:txBody>
      </p:sp>
      <p:sp>
        <p:nvSpPr>
          <p:cNvPr id="3" name="Content Placeholder 2"/>
          <p:cNvSpPr>
            <a:spLocks noGrp="1"/>
          </p:cNvSpPr>
          <p:nvPr>
            <p:ph idx="1"/>
          </p:nvPr>
        </p:nvSpPr>
        <p:spPr>
          <a:xfrm>
            <a:off x="457200" y="1600200"/>
            <a:ext cx="8229600" cy="2257428"/>
          </a:xfrm>
        </p:spPr>
        <p:txBody>
          <a:bodyPr>
            <a:normAutofit fontScale="92500" lnSpcReduction="20000"/>
          </a:bodyPr>
          <a:lstStyle/>
          <a:p>
            <a:r>
              <a:rPr lang="es-MX" dirty="0" smtClean="0"/>
              <a:t>Lic. Moisés Vargas</a:t>
            </a:r>
          </a:p>
          <a:p>
            <a:endParaRPr lang="es-MX" dirty="0"/>
          </a:p>
          <a:p>
            <a:r>
              <a:rPr lang="es-MX" dirty="0" smtClean="0"/>
              <a:t>Encargado del Departamento de Deportaciones e Impedimentos y La Oficina  Nacional para Refugiados.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Autofit/>
          </a:bodyPr>
          <a:lstStyle/>
          <a:p>
            <a:r>
              <a:rPr lang="es-MX" sz="3600" dirty="0" smtClean="0">
                <a:latin typeface="+mn-lt"/>
              </a:rPr>
              <a:t>Políticas Publicas </a:t>
            </a:r>
            <a:br>
              <a:rPr lang="es-MX" sz="3600" dirty="0" smtClean="0">
                <a:latin typeface="+mn-lt"/>
              </a:rPr>
            </a:br>
            <a:r>
              <a:rPr lang="es-MX" sz="3600" dirty="0" smtClean="0">
                <a:latin typeface="+mn-lt"/>
              </a:rPr>
              <a:t>Enfocadas a Migrantes en Condición de Vulnerabilidad</a:t>
            </a:r>
            <a:endParaRPr lang="en-US" sz="3600" dirty="0">
              <a:latin typeface="+mn-lt"/>
            </a:endParaRPr>
          </a:p>
        </p:txBody>
      </p:sp>
      <p:grpSp>
        <p:nvGrpSpPr>
          <p:cNvPr id="4" name="5 Grupo"/>
          <p:cNvGrpSpPr>
            <a:grpSpLocks noGrp="1"/>
          </p:cNvGrpSpPr>
          <p:nvPr>
            <p:ph idx="1"/>
          </p:nvPr>
        </p:nvGrpSpPr>
        <p:grpSpPr bwMode="auto">
          <a:xfrm>
            <a:off x="571472" y="1928802"/>
            <a:ext cx="8229600" cy="4197350"/>
            <a:chOff x="642910" y="3000372"/>
            <a:chExt cx="7715960" cy="3143271"/>
          </a:xfrm>
        </p:grpSpPr>
        <p:pic>
          <p:nvPicPr>
            <p:cNvPr id="5" name="Picture 3" descr="C:\Users\Migracion\Desktop\Rv RE datos estadisticos AVRR en excel y word\P1010694.jpg"/>
            <p:cNvPicPr>
              <a:picLocks noChangeAspect="1" noChangeArrowheads="1"/>
            </p:cNvPicPr>
            <p:nvPr/>
          </p:nvPicPr>
          <p:blipFill>
            <a:blip r:embed="rId2"/>
            <a:srcRect/>
            <a:stretch>
              <a:fillRect/>
            </a:stretch>
          </p:blipFill>
          <p:spPr bwMode="auto">
            <a:xfrm>
              <a:off x="2285984" y="3000372"/>
              <a:ext cx="4643438" cy="3143271"/>
            </a:xfrm>
            <a:prstGeom prst="rect">
              <a:avLst/>
            </a:prstGeom>
            <a:noFill/>
            <a:ln w="9525">
              <a:noFill/>
              <a:miter lim="800000"/>
              <a:headEnd/>
              <a:tailEnd/>
            </a:ln>
          </p:spPr>
        </p:pic>
        <p:pic>
          <p:nvPicPr>
            <p:cNvPr id="6" name="Picture 12"/>
            <p:cNvPicPr>
              <a:picLocks noChangeAspect="1" noChangeArrowheads="1"/>
            </p:cNvPicPr>
            <p:nvPr/>
          </p:nvPicPr>
          <p:blipFill>
            <a:blip r:embed="rId3"/>
            <a:srcRect/>
            <a:stretch>
              <a:fillRect/>
            </a:stretch>
          </p:blipFill>
          <p:spPr bwMode="auto">
            <a:xfrm>
              <a:off x="7215206" y="3643314"/>
              <a:ext cx="1143664" cy="1393455"/>
            </a:xfrm>
            <a:prstGeom prst="rect">
              <a:avLst/>
            </a:prstGeom>
            <a:noFill/>
            <a:ln w="9525">
              <a:noFill/>
              <a:miter lim="800000"/>
              <a:headEnd/>
              <a:tailEnd/>
            </a:ln>
          </p:spPr>
        </p:pic>
        <p:pic>
          <p:nvPicPr>
            <p:cNvPr id="7" name="Picture 13"/>
            <p:cNvPicPr>
              <a:picLocks noChangeAspect="1" noChangeArrowheads="1"/>
            </p:cNvPicPr>
            <p:nvPr/>
          </p:nvPicPr>
          <p:blipFill>
            <a:blip r:embed="rId4"/>
            <a:srcRect/>
            <a:stretch>
              <a:fillRect/>
            </a:stretch>
          </p:blipFill>
          <p:spPr bwMode="auto">
            <a:xfrm>
              <a:off x="642910" y="3929082"/>
              <a:ext cx="999926" cy="10001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14488"/>
          </a:xfrm>
        </p:spPr>
        <p:txBody>
          <a:bodyPr>
            <a:normAutofit/>
          </a:bodyPr>
          <a:lstStyle/>
          <a:p>
            <a:r>
              <a:rPr lang="es-MX" sz="3600" dirty="0" smtClean="0">
                <a:latin typeface="+mn-lt"/>
              </a:rPr>
              <a:t>Programas de Retornos Voluntarios </a:t>
            </a:r>
            <a:r>
              <a:rPr lang="es-MX" sz="3600" dirty="0" smtClean="0">
                <a:latin typeface="+mn-lt"/>
              </a:rPr>
              <a:t>Asistidos  </a:t>
            </a:r>
            <a:r>
              <a:rPr lang="es-MX" sz="3600" dirty="0" smtClean="0">
                <a:latin typeface="+mn-lt"/>
              </a:rPr>
              <a:t>por la OIM y DGM</a:t>
            </a:r>
            <a:endParaRPr lang="en-US" sz="3600" dirty="0">
              <a:latin typeface="+mn-lt"/>
            </a:endParaRPr>
          </a:p>
        </p:txBody>
      </p:sp>
      <p:pic>
        <p:nvPicPr>
          <p:cNvPr id="4" name="Picture 2" descr="C:\Users\Migracion\Desktop\Rv RE datos estadisticos AVRR en excel y word\OIM AVR 20120327 Convoy DGM.JPG"/>
          <p:cNvPicPr>
            <a:picLocks noGrp="1" noChangeAspect="1" noChangeArrowheads="1"/>
          </p:cNvPicPr>
          <p:nvPr>
            <p:ph idx="1"/>
          </p:nvPr>
        </p:nvPicPr>
        <p:blipFill>
          <a:blip r:embed="rId2" cstate="print"/>
          <a:stretch>
            <a:fillRect/>
          </a:stretch>
        </p:blipFill>
        <p:spPr bwMode="auto">
          <a:xfrm>
            <a:off x="1450571" y="2148681"/>
            <a:ext cx="6242858"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dirty="0" smtClean="0">
                <a:latin typeface="+mn-lt"/>
              </a:rPr>
              <a:t>Retorno de </a:t>
            </a:r>
            <a:r>
              <a:rPr lang="es-MX" sz="3600" dirty="0" smtClean="0">
                <a:latin typeface="+mn-lt"/>
              </a:rPr>
              <a:t>Voluntario de </a:t>
            </a:r>
            <a:r>
              <a:rPr lang="es-MX" sz="3600" dirty="0" smtClean="0">
                <a:latin typeface="+mn-lt"/>
              </a:rPr>
              <a:t>Migrantes</a:t>
            </a:r>
            <a:endParaRPr lang="en-US" sz="3600" dirty="0">
              <a:latin typeface="+mn-lt"/>
            </a:endParaRPr>
          </a:p>
        </p:txBody>
      </p:sp>
      <p:grpSp>
        <p:nvGrpSpPr>
          <p:cNvPr id="4" name="15 Grupo"/>
          <p:cNvGrpSpPr>
            <a:grpSpLocks noGrp="1"/>
          </p:cNvGrpSpPr>
          <p:nvPr>
            <p:ph idx="1"/>
          </p:nvPr>
        </p:nvGrpSpPr>
        <p:grpSpPr bwMode="auto">
          <a:xfrm>
            <a:off x="1261897" y="1142984"/>
            <a:ext cx="6783519" cy="714379"/>
            <a:chOff x="2000232" y="1068202"/>
            <a:chExt cx="5310221" cy="747819"/>
          </a:xfrm>
        </p:grpSpPr>
        <p:pic>
          <p:nvPicPr>
            <p:cNvPr id="9" name="Picture 11"/>
            <p:cNvPicPr>
              <a:picLocks noChangeAspect="1" noChangeArrowheads="1"/>
            </p:cNvPicPr>
            <p:nvPr/>
          </p:nvPicPr>
          <p:blipFill>
            <a:blip r:embed="rId2"/>
            <a:srcRect/>
            <a:stretch>
              <a:fillRect/>
            </a:stretch>
          </p:blipFill>
          <p:spPr bwMode="auto">
            <a:xfrm>
              <a:off x="2790839" y="1068202"/>
              <a:ext cx="3781425" cy="747819"/>
            </a:xfrm>
            <a:prstGeom prst="rect">
              <a:avLst/>
            </a:prstGeom>
            <a:noFill/>
            <a:ln w="3175">
              <a:solidFill>
                <a:schemeClr val="tx1"/>
              </a:solidFill>
              <a:miter lim="800000"/>
              <a:headEnd/>
              <a:tailEnd/>
            </a:ln>
          </p:spPr>
        </p:pic>
        <p:pic>
          <p:nvPicPr>
            <p:cNvPr id="6" name="Picture 12"/>
            <p:cNvPicPr>
              <a:picLocks noChangeAspect="1" noChangeArrowheads="1"/>
            </p:cNvPicPr>
            <p:nvPr/>
          </p:nvPicPr>
          <p:blipFill>
            <a:blip r:embed="rId3"/>
            <a:srcRect/>
            <a:stretch>
              <a:fillRect/>
            </a:stretch>
          </p:blipFill>
          <p:spPr bwMode="auto">
            <a:xfrm>
              <a:off x="6786578" y="1142984"/>
              <a:ext cx="523875" cy="638175"/>
            </a:xfrm>
            <a:prstGeom prst="rect">
              <a:avLst/>
            </a:prstGeom>
            <a:noFill/>
            <a:ln w="9525">
              <a:noFill/>
              <a:miter lim="800000"/>
              <a:headEnd/>
              <a:tailEnd/>
            </a:ln>
          </p:spPr>
        </p:pic>
        <p:pic>
          <p:nvPicPr>
            <p:cNvPr id="7" name="Picture 13"/>
            <p:cNvPicPr>
              <a:picLocks noChangeAspect="1" noChangeArrowheads="1"/>
            </p:cNvPicPr>
            <p:nvPr/>
          </p:nvPicPr>
          <p:blipFill>
            <a:blip r:embed="rId4"/>
            <a:srcRect/>
            <a:stretch>
              <a:fillRect/>
            </a:stretch>
          </p:blipFill>
          <p:spPr bwMode="auto">
            <a:xfrm>
              <a:off x="2000232" y="1142984"/>
              <a:ext cx="595314" cy="595314"/>
            </a:xfrm>
            <a:prstGeom prst="rect">
              <a:avLst/>
            </a:prstGeom>
            <a:noFill/>
            <a:ln w="9525">
              <a:noFill/>
              <a:miter lim="800000"/>
              <a:headEnd/>
              <a:tailEnd/>
            </a:ln>
          </p:spPr>
        </p:pic>
      </p:grpSp>
      <p:pic>
        <p:nvPicPr>
          <p:cNvPr id="4098" name="Picture 2" descr="C:\Documents and Settings\Compaq_Propietario\Escritorio\Presentacion Costa Rica\Mapa avrr sept 2013 b.JPG"/>
          <p:cNvPicPr>
            <a:picLocks noChangeAspect="1" noChangeArrowheads="1"/>
          </p:cNvPicPr>
          <p:nvPr/>
        </p:nvPicPr>
        <p:blipFill>
          <a:blip r:embed="rId5"/>
          <a:srcRect/>
          <a:stretch>
            <a:fillRect/>
          </a:stretch>
        </p:blipFill>
        <p:spPr bwMode="auto">
          <a:xfrm>
            <a:off x="928662" y="2143116"/>
            <a:ext cx="7358114" cy="43577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Voluntarios </a:t>
            </a:r>
            <a:r>
              <a:rPr lang="es-MX" dirty="0" smtClean="0"/>
              <a:t>Asistidos con Reintegración en Haití</a:t>
            </a:r>
            <a:endParaRPr lang="en-US" dirty="0"/>
          </a:p>
        </p:txBody>
      </p:sp>
      <p:pic>
        <p:nvPicPr>
          <p:cNvPr id="5122" name="Picture 2" descr="C:\Documents and Settings\Compaq_Propietario\Escritorio\Presentacion Costa Rica\sectores en Haiti donde se hizo el retorno.JPG"/>
          <p:cNvPicPr>
            <a:picLocks noGrp="1" noChangeAspect="1" noChangeArrowheads="1"/>
          </p:cNvPicPr>
          <p:nvPr>
            <p:ph idx="1"/>
          </p:nvPr>
        </p:nvPicPr>
        <p:blipFill>
          <a:blip r:embed="rId2"/>
          <a:stretch>
            <a:fillRect/>
          </a:stretch>
        </p:blipFill>
        <p:spPr bwMode="auto">
          <a:xfrm>
            <a:off x="1142976" y="1600200"/>
            <a:ext cx="6858047" cy="46863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Proceso Traslado </a:t>
            </a:r>
            <a:endParaRPr lang="en-US" dirty="0"/>
          </a:p>
        </p:txBody>
      </p:sp>
      <p:pic>
        <p:nvPicPr>
          <p:cNvPr id="1026" name="Picture 2" descr="C:\Documents and Settings\Compaq_Propietario\Escritorio\Presentacion Costa Rica\IOM DR AVRR returns aug 2013 DGM Civl defense and IOM.JPG"/>
          <p:cNvPicPr>
            <a:picLocks noGrp="1" noChangeAspect="1" noChangeArrowheads="1"/>
          </p:cNvPicPr>
          <p:nvPr>
            <p:ph idx="1"/>
          </p:nvPr>
        </p:nvPicPr>
        <p:blipFill>
          <a:blip r:embed="rId2"/>
          <a:srcRect/>
          <a:stretch>
            <a:fillRect/>
          </a:stretch>
        </p:blipFill>
        <p:spPr bwMode="auto">
          <a:xfrm>
            <a:off x="1643042" y="1647919"/>
            <a:ext cx="5429288" cy="44242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Cruzando </a:t>
            </a:r>
            <a:r>
              <a:rPr lang="es-MX" dirty="0"/>
              <a:t>F</a:t>
            </a:r>
            <a:r>
              <a:rPr lang="es-MX" dirty="0" smtClean="0"/>
              <a:t>rontera Haití-RD</a:t>
            </a:r>
            <a:endParaRPr lang="en-US" dirty="0"/>
          </a:p>
        </p:txBody>
      </p:sp>
      <p:pic>
        <p:nvPicPr>
          <p:cNvPr id="3074" name="Picture 2" descr="C:\Documents and Settings\Compaq_Propietario\Escritorio\Presentacion Costa Rica\en proceso.JPG"/>
          <p:cNvPicPr>
            <a:picLocks noGrp="1" noChangeAspect="1" noChangeArrowheads="1"/>
          </p:cNvPicPr>
          <p:nvPr>
            <p:ph idx="1"/>
          </p:nvPr>
        </p:nvPicPr>
        <p:blipFill>
          <a:blip r:embed="rId2"/>
          <a:stretch>
            <a:fillRect/>
          </a:stretch>
        </p:blipFill>
        <p:spPr bwMode="auto">
          <a:xfrm>
            <a:off x="1357290" y="1428736"/>
            <a:ext cx="6572296" cy="45005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Compaq_Propietario\Escritorio\Presentacion Costa Rica\Dentro del bus en retorno a Haiti.JPG"/>
          <p:cNvPicPr>
            <a:picLocks noGrp="1" noChangeAspect="1" noChangeArrowheads="1"/>
          </p:cNvPicPr>
          <p:nvPr>
            <p:ph idx="1"/>
          </p:nvPr>
        </p:nvPicPr>
        <p:blipFill>
          <a:blip r:embed="rId2"/>
          <a:srcRect/>
          <a:stretch>
            <a:fillRect/>
          </a:stretch>
        </p:blipFill>
        <p:spPr bwMode="auto">
          <a:xfrm>
            <a:off x="785786" y="1559306"/>
            <a:ext cx="7500990" cy="49415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244061"/>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425</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Dirección General de Migración</vt:lpstr>
      <vt:lpstr>Presentado por:</vt:lpstr>
      <vt:lpstr>Políticas Publicas  Enfocadas a Migrantes en Condición de Vulnerabilidad</vt:lpstr>
      <vt:lpstr>Programas de Retornos Voluntarios Asistidos  por la OIM y DGM</vt:lpstr>
      <vt:lpstr>Retorno de Voluntario de Migrantes</vt:lpstr>
      <vt:lpstr>Voluntarios Asistidos con Reintegración en Haití</vt:lpstr>
      <vt:lpstr>Proceso Traslado </vt:lpstr>
      <vt:lpstr>Cruzando Frontera Haití-RD</vt:lpstr>
      <vt:lpstr>Slide 9</vt:lpstr>
      <vt:lpstr>Slide 10</vt:lpstr>
      <vt:lpstr>Slide 11</vt:lpstr>
      <vt:lpstr>Deportaciones DGM</vt:lpstr>
      <vt:lpstr>Slide 13</vt:lpstr>
      <vt:lpstr>Slide 14</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13</cp:revision>
  <dcterms:created xsi:type="dcterms:W3CDTF">2013-09-14T01:47:09Z</dcterms:created>
  <dcterms:modified xsi:type="dcterms:W3CDTF">2013-09-14T04:00:56Z</dcterms:modified>
</cp:coreProperties>
</file>