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12"/>
  </p:notesMasterIdLst>
  <p:sldIdLst>
    <p:sldId id="256" r:id="rId2"/>
    <p:sldId id="275" r:id="rId3"/>
    <p:sldId id="272" r:id="rId4"/>
    <p:sldId id="277" r:id="rId5"/>
    <p:sldId id="276" r:id="rId6"/>
    <p:sldId id="279" r:id="rId7"/>
    <p:sldId id="271" r:id="rId8"/>
    <p:sldId id="278" r:id="rId9"/>
    <p:sldId id="274" r:id="rId10"/>
    <p:sldId id="28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78" autoAdjust="0"/>
    <p:restoredTop sz="94592"/>
  </p:normalViewPr>
  <p:slideViewPr>
    <p:cSldViewPr>
      <p:cViewPr varScale="1">
        <p:scale>
          <a:sx n="67" d="100"/>
          <a:sy n="67" d="100"/>
        </p:scale>
        <p:origin x="153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94E0EE-2C51-E74F-BFDE-D9B23DBB2BD0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2426F-F24C-6045-97BD-93BDB2901BD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993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4464028"/>
            <a:ext cx="6858000" cy="1194650"/>
          </a:xfrm>
        </p:spPr>
        <p:txBody>
          <a:bodyPr wrap="none" anchor="t">
            <a:normAutofit/>
          </a:bodyPr>
          <a:lstStyle>
            <a:lvl1pPr algn="r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100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3829878"/>
            <a:ext cx="6858000" cy="618523"/>
          </a:xfrm>
        </p:spPr>
        <p:txBody>
          <a:bodyPr anchor="b">
            <a:normAutofit/>
          </a:bodyPr>
          <a:lstStyle>
            <a:lvl1pPr marL="0" indent="0" algn="r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09D02-D836-404B-8F42-58A34CFE3B06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711F-9AA6-4503-8B23-6D2472BD09E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130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367161"/>
            <a:ext cx="7886700" cy="81935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987426"/>
            <a:ext cx="7886700" cy="337973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5186516"/>
            <a:ext cx="7885509" cy="682472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09D02-D836-404B-8F42-58A34CFE3B06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711F-9AA6-4503-8B23-6D2472BD09E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390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353434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489399"/>
            <a:ext cx="7885509" cy="1501826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09D02-D836-404B-8F42-58A34CFE3B06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711F-9AA6-4503-8B23-6D2472BD09E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4347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365125"/>
            <a:ext cx="6977064" cy="2992904"/>
          </a:xfrm>
        </p:spPr>
        <p:txBody>
          <a:bodyPr anchor="ctr"/>
          <a:lstStyle>
            <a:lvl1pPr>
              <a:defRPr sz="33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4501729"/>
            <a:ext cx="7884318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09D02-D836-404B-8F42-58A34CFE3B06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711F-9AA6-4503-8B23-6D2472BD09E6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33283" y="786824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28359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991897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326968"/>
            <a:ext cx="7886700" cy="2511835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850581"/>
            <a:ext cx="7885509" cy="1140644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09D02-D836-404B-8F42-58A34CFE3B06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711F-9AA6-4503-8B23-6D2472BD09E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6784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002961" y="188595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17598" y="257175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0996" y="1885950"/>
            <a:ext cx="220218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33081" y="257175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71777" y="1885950"/>
            <a:ext cx="2199085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71777" y="257175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09D02-D836-404B-8F42-58A34CFE3B06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711F-9AA6-4503-8B23-6D2472BD09E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7100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99064" y="4297503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99064" y="2256354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99064" y="4873766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748" y="4297503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256354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5733" y="4873765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53242" y="4297503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53241" y="2256354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53148" y="4873763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09D02-D836-404B-8F42-58A34CFE3B06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711F-9AA6-4503-8B23-6D2472BD09E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2900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09D02-D836-404B-8F42-58A34CFE3B06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711F-9AA6-4503-8B23-6D2472BD09E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2500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09D02-D836-404B-8F42-58A34CFE3B06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711F-9AA6-4503-8B23-6D2472BD09E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897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09D02-D836-404B-8F42-58A34CFE3B06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711F-9AA6-4503-8B23-6D2472BD09E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251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0899" y="4464028"/>
            <a:ext cx="6858000" cy="1194650"/>
          </a:xfrm>
        </p:spPr>
        <p:txBody>
          <a:bodyPr wrap="none" anchor="t">
            <a:normAutofit/>
          </a:bodyPr>
          <a:lstStyle>
            <a:lvl1pPr algn="l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40899" y="3829878"/>
            <a:ext cx="6858000" cy="617822"/>
          </a:xfrm>
        </p:spPr>
        <p:txBody>
          <a:bodyPr anchor="b">
            <a:normAutofit/>
          </a:bodyPr>
          <a:lstStyle>
            <a:lvl1pPr marL="0" indent="0" algn="l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09D02-D836-404B-8F42-58A34CFE3B06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711F-9AA6-4503-8B23-6D2472BD09E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164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1825625"/>
            <a:ext cx="3768912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9880" y="1825625"/>
            <a:ext cx="377547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09D02-D836-404B-8F42-58A34CFE3B06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711F-9AA6-4503-8B23-6D2472BD09E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322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681163"/>
            <a:ext cx="3768912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0" y="2505075"/>
            <a:ext cx="3768912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9880" y="1681163"/>
            <a:ext cx="3776661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9880" y="2505075"/>
            <a:ext cx="377666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09D02-D836-404B-8F42-58A34CFE3B06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711F-9AA6-4503-8B23-6D2472BD09E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1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09D02-D836-404B-8F42-58A34CFE3B06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711F-9AA6-4503-8B23-6D2472BD09E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58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09D02-D836-404B-8F42-58A34CFE3B06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711F-9AA6-4503-8B23-6D2472BD09E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694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09D02-D836-404B-8F42-58A34CFE3B06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711F-9AA6-4503-8B23-6D2472BD09E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107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09D02-D836-404B-8F42-58A34CFE3B06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711F-9AA6-4503-8B23-6D2472BD09E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128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825625"/>
            <a:ext cx="76753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4BB09D02-D836-404B-8F42-58A34CFE3B06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FB6F711F-9AA6-4503-8B23-6D2472BD09E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7447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99592" y="332656"/>
            <a:ext cx="7772400" cy="2736304"/>
          </a:xfrm>
        </p:spPr>
        <p:txBody>
          <a:bodyPr>
            <a:noAutofit/>
          </a:bodyPr>
          <a:lstStyle/>
          <a:p>
            <a:pPr algn="ctr"/>
            <a:r>
              <a:rPr lang="es-CR" sz="3200" b="1" dirty="0">
                <a:solidFill>
                  <a:schemeClr val="tx1"/>
                </a:solidFill>
              </a:rPr>
              <a:t>Red de Funcionarios de Enlace de Protección Consular </a:t>
            </a:r>
            <a:r>
              <a:rPr lang="en-US" sz="2800" dirty="0">
                <a:solidFill>
                  <a:schemeClr val="tx1"/>
                </a:solidFill>
              </a:rPr>
              <a:t/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s-CR" sz="2800" dirty="0">
                <a:solidFill>
                  <a:schemeClr val="tx1"/>
                </a:solidFill>
              </a:rPr>
              <a:t> </a:t>
            </a:r>
            <a:r>
              <a:rPr lang="en-US" sz="2800" dirty="0">
                <a:solidFill>
                  <a:schemeClr val="tx1"/>
                </a:solidFill>
              </a:rPr>
              <a:t/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s-CR" sz="2800" dirty="0" smtClean="0">
                <a:solidFill>
                  <a:schemeClr val="tx1"/>
                </a:solidFill>
              </a:rPr>
              <a:t>Grupo Regional de Consulta de la Conferencia Regional </a:t>
            </a:r>
            <a:br>
              <a:rPr lang="es-CR" sz="2800" dirty="0" smtClean="0">
                <a:solidFill>
                  <a:schemeClr val="tx1"/>
                </a:solidFill>
              </a:rPr>
            </a:br>
            <a:r>
              <a:rPr lang="es-CR" sz="2800" dirty="0" smtClean="0">
                <a:solidFill>
                  <a:schemeClr val="tx1"/>
                </a:solidFill>
              </a:rPr>
              <a:t>para las Migraciones</a:t>
            </a:r>
            <a:r>
              <a:rPr lang="es-CR" sz="2800" i="1" dirty="0" smtClean="0">
                <a:solidFill>
                  <a:srgbClr val="FF0000"/>
                </a:solidFill>
              </a:rPr>
              <a:t/>
            </a:r>
            <a:br>
              <a:rPr lang="es-CR" sz="2800" i="1" dirty="0" smtClean="0">
                <a:solidFill>
                  <a:srgbClr val="FF0000"/>
                </a:solidFill>
              </a:rPr>
            </a:br>
            <a:r>
              <a:rPr lang="es-CR" sz="2800" dirty="0">
                <a:solidFill>
                  <a:srgbClr val="FF0000"/>
                </a:solidFill>
              </a:rPr>
              <a:t/>
            </a:r>
            <a:br>
              <a:rPr lang="es-CR" sz="2800" dirty="0">
                <a:solidFill>
                  <a:srgbClr val="FF0000"/>
                </a:solidFill>
              </a:rPr>
            </a:br>
            <a:r>
              <a:rPr lang="es-CR" sz="2800" dirty="0">
                <a:solidFill>
                  <a:schemeClr val="tx1"/>
                </a:solidFill>
              </a:rPr>
              <a:t>Ciudad de Tegucigalpa, Honduras 2016</a:t>
            </a:r>
            <a:r>
              <a:rPr lang="en-US" sz="2800" dirty="0">
                <a:solidFill>
                  <a:schemeClr val="bg1"/>
                </a:solidFill>
              </a:rPr>
              <a:t/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/>
            </a:r>
            <a:br>
              <a:rPr lang="en-US" sz="2800" dirty="0">
                <a:solidFill>
                  <a:schemeClr val="bg1"/>
                </a:solidFill>
              </a:rPr>
            </a:b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15616" y="2859211"/>
            <a:ext cx="7200800" cy="1752600"/>
          </a:xfrm>
        </p:spPr>
        <p:txBody>
          <a:bodyPr>
            <a:normAutofit/>
          </a:bodyPr>
          <a:lstStyle/>
          <a:p>
            <a:pPr algn="ctr"/>
            <a:r>
              <a:rPr lang="es-GT" sz="2400" b="1" dirty="0" smtClean="0"/>
              <a:t>RED REGIONAL DE ORGANIZACIONES CIVILES PARA LAS MIGRACIONES Y ORGANIZACIONES DE LA SOCIEDAD CIVIL</a:t>
            </a:r>
          </a:p>
          <a:p>
            <a:pPr algn="ctr"/>
            <a:r>
              <a:rPr lang="es-ES" sz="2400" dirty="0" smtClean="0"/>
              <a:t>-RROCM-</a:t>
            </a:r>
            <a:endParaRPr lang="en-US" sz="2400" dirty="0" smtClean="0"/>
          </a:p>
        </p:txBody>
      </p:sp>
      <p:pic>
        <p:nvPicPr>
          <p:cNvPr id="4" name="Imagen 1" descr="LOGORROC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4947443"/>
            <a:ext cx="1560512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n 2" descr="CRM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02664" y="5589240"/>
            <a:ext cx="2056961" cy="64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2 Marcador de contenido"/>
          <p:cNvSpPr>
            <a:spLocks noGrp="1"/>
          </p:cNvSpPr>
          <p:nvPr>
            <p:ph idx="1"/>
          </p:nvPr>
        </p:nvSpPr>
        <p:spPr>
          <a:xfrm>
            <a:off x="500063" y="285750"/>
            <a:ext cx="8229600" cy="4525963"/>
          </a:xfrm>
        </p:spPr>
        <p:txBody>
          <a:bodyPr/>
          <a:lstStyle/>
          <a:p>
            <a:pPr algn="ctr">
              <a:buFont typeface="Arial" charset="0"/>
              <a:buNone/>
            </a:pPr>
            <a:endParaRPr lang="es-CR" altLang="es-ES" sz="6000" b="1" dirty="0" smtClean="0">
              <a:solidFill>
                <a:srgbClr val="FFC000"/>
              </a:solidFill>
            </a:endParaRPr>
          </a:p>
          <a:p>
            <a:pPr algn="ctr">
              <a:buFont typeface="Arial" charset="0"/>
              <a:buNone/>
            </a:pPr>
            <a:r>
              <a:rPr lang="es-CR" altLang="es-ES" sz="6000" b="1" dirty="0" smtClean="0">
                <a:solidFill>
                  <a:srgbClr val="FFC000"/>
                </a:solidFill>
              </a:rPr>
              <a:t>Gracias </a:t>
            </a:r>
          </a:p>
          <a:p>
            <a:pPr algn="ctr">
              <a:buFont typeface="Arial" charset="0"/>
              <a:buNone/>
            </a:pPr>
            <a:r>
              <a:rPr lang="es-CR" altLang="es-ES" sz="4000" dirty="0" smtClean="0">
                <a:solidFill>
                  <a:schemeClr val="tx1"/>
                </a:solidFill>
              </a:rPr>
              <a:t>www.rrocm.org</a:t>
            </a:r>
          </a:p>
          <a:p>
            <a:pPr algn="ctr">
              <a:buFont typeface="Arial" charset="0"/>
              <a:buNone/>
            </a:pPr>
            <a:r>
              <a:rPr lang="es-CR" altLang="es-ES" sz="4000" dirty="0" smtClean="0">
                <a:solidFill>
                  <a:schemeClr val="tx1"/>
                </a:solidFill>
              </a:rPr>
              <a:t>stcidehumrrocm@gmail.com</a:t>
            </a:r>
          </a:p>
        </p:txBody>
      </p:sp>
      <p:pic>
        <p:nvPicPr>
          <p:cNvPr id="4" name="Imagen 1" descr="LOGORROC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4365104"/>
            <a:ext cx="1908845" cy="192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46441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110"/>
            <a:ext cx="7886700" cy="975642"/>
          </a:xfrm>
        </p:spPr>
        <p:txBody>
          <a:bodyPr/>
          <a:lstStyle/>
          <a:p>
            <a:pPr algn="ctr"/>
            <a:r>
              <a:rPr lang="es-CR" b="1" dirty="0" smtClean="0">
                <a:solidFill>
                  <a:schemeClr val="tx2">
                    <a:lumMod val="75000"/>
                  </a:schemeClr>
                </a:solidFill>
              </a:rPr>
              <a:t>Protección </a:t>
            </a:r>
            <a:r>
              <a:rPr lang="es-ES" b="1" dirty="0" smtClean="0">
                <a:solidFill>
                  <a:schemeClr val="tx2">
                    <a:lumMod val="75000"/>
                  </a:schemeClr>
                </a:solidFill>
              </a:rPr>
              <a:t>Consular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047806" cy="5328593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s-HN" sz="2000" dirty="0" smtClean="0"/>
              <a:t>Conjunto </a:t>
            </a:r>
            <a:r>
              <a:rPr lang="es-HN" sz="2000" dirty="0"/>
              <a:t>de acciones, gestiones, buenos oficios e intervenciones que realiza el personal de las representaciones consulares y diplom</a:t>
            </a:r>
            <a:r>
              <a:rPr lang="es-ES" sz="2000" dirty="0"/>
              <a:t>áticas de un </a:t>
            </a:r>
            <a:r>
              <a:rPr lang="es-ES" sz="2000" dirty="0" smtClean="0"/>
              <a:t>Estado </a:t>
            </a:r>
            <a:r>
              <a:rPr lang="es-ES" sz="2000" dirty="0"/>
              <a:t>en </a:t>
            </a:r>
            <a:r>
              <a:rPr lang="es-ES" sz="2000" dirty="0" smtClean="0"/>
              <a:t>el territorio </a:t>
            </a:r>
            <a:r>
              <a:rPr lang="es-ES" sz="2000" dirty="0"/>
              <a:t>de </a:t>
            </a:r>
            <a:r>
              <a:rPr lang="es-ES" sz="2000" dirty="0" smtClean="0"/>
              <a:t>otro Estado </a:t>
            </a:r>
            <a:r>
              <a:rPr lang="es-ES" sz="2000" dirty="0"/>
              <a:t>para salvaguardar los </a:t>
            </a:r>
            <a:r>
              <a:rPr lang="es-ES" sz="2000" dirty="0" smtClean="0"/>
              <a:t>derechos (en particular el derecho al debido proceso legal) </a:t>
            </a:r>
            <a:r>
              <a:rPr lang="es-ES" sz="2000" dirty="0"/>
              <a:t>y evitar los daños y perjuicios indebidos a </a:t>
            </a:r>
            <a:r>
              <a:rPr lang="es-ES" sz="2000" dirty="0" smtClean="0"/>
              <a:t>las personas, </a:t>
            </a:r>
            <a:r>
              <a:rPr lang="es-ES" sz="2000" dirty="0"/>
              <a:t>bienes e intereses de sus nacionales en el extranjero. </a:t>
            </a:r>
            <a:r>
              <a:rPr lang="es-ES" sz="2000" dirty="0" smtClean="0"/>
              <a:t>El contenido del derecho a la protección consular se encuentra desarrollado en la </a:t>
            </a:r>
            <a:r>
              <a:rPr lang="es-ES" sz="2000" i="1" dirty="0" smtClean="0"/>
              <a:t>Convención de Viena sobre Relaciones Consulares y en las Opiniones Consultivas OC-16 de 1999 y OC-21 de 2014 de la Corte Interamericana de Derechos Humanos</a:t>
            </a:r>
            <a:r>
              <a:rPr lang="es-ES" sz="2000" dirty="0" smtClean="0"/>
              <a:t>. </a:t>
            </a:r>
            <a:endParaRPr lang="es-HN" sz="2000" dirty="0"/>
          </a:p>
        </p:txBody>
      </p:sp>
      <p:pic>
        <p:nvPicPr>
          <p:cNvPr id="4" name="Imagen 1" descr="LOGORROC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50" y="6065838"/>
            <a:ext cx="71437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32382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282" y="1484784"/>
            <a:ext cx="8715436" cy="5158926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Aft>
                <a:spcPts val="2400"/>
              </a:spcAft>
            </a:pPr>
            <a:r>
              <a:rPr lang="es-ES_tradnl" dirty="0" smtClean="0"/>
              <a:t>Crear cuerpos consulares de carrera, fuera de intereses políticos, que tengan la capacidad de: atender, informar, responder a las necesidades de sus nacionales, y con capacidad de diálogo propositivo con las autoridades del Estado receptor. </a:t>
            </a:r>
          </a:p>
          <a:p>
            <a:pPr algn="just">
              <a:lnSpc>
                <a:spcPct val="150000"/>
              </a:lnSpc>
              <a:spcAft>
                <a:spcPts val="2400"/>
              </a:spcAft>
            </a:pPr>
            <a:r>
              <a:rPr lang="es-ES_tradnl" dirty="0" smtClean="0"/>
              <a:t>Al interior de la CRM, </a:t>
            </a:r>
            <a:r>
              <a:rPr lang="es-ES_tradnl" dirty="0"/>
              <a:t>la participación de personal </a:t>
            </a:r>
            <a:r>
              <a:rPr lang="es-ES_tradnl" dirty="0" smtClean="0"/>
              <a:t>consular, al menos de aquellos que se encuentran trabajando en el país donde se realiza la conferencia.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3528" y="116632"/>
            <a:ext cx="8280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sz="2800" b="1" dirty="0"/>
              <a:t>En ese contexto, observamos cuatro necesidades prioritarias:</a:t>
            </a:r>
          </a:p>
        </p:txBody>
      </p:sp>
      <p:pic>
        <p:nvPicPr>
          <p:cNvPr id="4" name="Imagen 1" descr="LOGORROC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50" y="6065838"/>
            <a:ext cx="71437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548681"/>
            <a:ext cx="8424936" cy="4752528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  <a:spcAft>
                <a:spcPts val="2400"/>
              </a:spcAft>
            </a:pPr>
            <a:r>
              <a:rPr lang="es-ES_tradnl" sz="2800" dirty="0"/>
              <a:t>La </a:t>
            </a:r>
            <a:r>
              <a:rPr lang="es-CR" sz="2800" dirty="0" smtClean="0"/>
              <a:t>asignación </a:t>
            </a:r>
            <a:r>
              <a:rPr lang="es-ES" sz="2800" dirty="0" smtClean="0"/>
              <a:t>de </a:t>
            </a:r>
            <a:r>
              <a:rPr lang="es-ES_tradnl" sz="2800" dirty="0"/>
              <a:t>recursos financieros y humanos para la </a:t>
            </a:r>
            <a:r>
              <a:rPr lang="es-CR" sz="2800" dirty="0" smtClean="0"/>
              <a:t>ampliación </a:t>
            </a:r>
            <a:r>
              <a:rPr lang="es-ES" sz="2800" dirty="0" smtClean="0"/>
              <a:t>y </a:t>
            </a:r>
            <a:r>
              <a:rPr lang="es-ES" sz="2800" dirty="0"/>
              <a:t>buen funcionamiento de los consulados.</a:t>
            </a:r>
            <a:endParaRPr lang="es-ES_tradnl" sz="2800" dirty="0"/>
          </a:p>
          <a:p>
            <a:pPr algn="just">
              <a:lnSpc>
                <a:spcPct val="150000"/>
              </a:lnSpc>
              <a:spcAft>
                <a:spcPts val="2400"/>
              </a:spcAft>
            </a:pPr>
            <a:r>
              <a:rPr lang="es-ES_tradnl" sz="2800" dirty="0"/>
              <a:t>La </a:t>
            </a:r>
            <a:r>
              <a:rPr lang="es-CR" sz="2800" dirty="0" smtClean="0"/>
              <a:t>aplicación </a:t>
            </a:r>
            <a:r>
              <a:rPr lang="es-ES" sz="2800" dirty="0" smtClean="0"/>
              <a:t>de </a:t>
            </a:r>
            <a:r>
              <a:rPr lang="es-ES" sz="2800" dirty="0"/>
              <a:t>la Convención de Viena de Relaciones Consulares como </a:t>
            </a:r>
            <a:r>
              <a:rPr lang="es-CR" sz="2800" dirty="0" smtClean="0"/>
              <a:t>estándar </a:t>
            </a:r>
            <a:r>
              <a:rPr lang="es-ES" sz="2800" dirty="0" smtClean="0"/>
              <a:t>mínimo </a:t>
            </a:r>
            <a:r>
              <a:rPr lang="es-ES" sz="2800" dirty="0"/>
              <a:t>en materia de protección consular, mismo que se debe revisar a la luz de los contextos, realidades y necesidades actuales. </a:t>
            </a:r>
            <a:endParaRPr lang="es-ES_tradnl" sz="2800" dirty="0"/>
          </a:p>
          <a:p>
            <a:pPr>
              <a:lnSpc>
                <a:spcPct val="150000"/>
              </a:lnSpc>
            </a:pPr>
            <a:endParaRPr lang="en-US" sz="2000" dirty="0"/>
          </a:p>
        </p:txBody>
      </p:sp>
      <p:pic>
        <p:nvPicPr>
          <p:cNvPr id="4" name="Imagen 1" descr="LOGORROC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50" y="6065838"/>
            <a:ext cx="71437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98900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7564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Los </a:t>
            </a:r>
            <a:r>
              <a:rPr lang="es-CR" sz="2800" b="1" dirty="0" smtClean="0"/>
              <a:t>Estándares </a:t>
            </a:r>
            <a:r>
              <a:rPr lang="es-ES" sz="2800" b="1" dirty="0" smtClean="0"/>
              <a:t>Mínimos</a:t>
            </a:r>
            <a:r>
              <a:rPr lang="en-US" sz="2800" b="1" dirty="0" smtClean="0"/>
              <a:t> </a:t>
            </a:r>
            <a:r>
              <a:rPr lang="en-US" sz="2800" b="1" dirty="0" smtClean="0"/>
              <a:t>de la </a:t>
            </a:r>
            <a:r>
              <a:rPr lang="es-CR" sz="2800" b="1" dirty="0" smtClean="0"/>
              <a:t>Protección </a:t>
            </a:r>
            <a:r>
              <a:rPr lang="es-ES" sz="2800" b="1" dirty="0" smtClean="0"/>
              <a:t>Consular </a:t>
            </a:r>
            <a:r>
              <a:rPr lang="es-ES" sz="2800" b="1" dirty="0" smtClean="0"/>
              <a:t>deben ser los siguientes: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6392" y="1556792"/>
            <a:ext cx="8194079" cy="4608512"/>
          </a:xfrm>
        </p:spPr>
        <p:txBody>
          <a:bodyPr>
            <a:noAutofit/>
          </a:bodyPr>
          <a:lstStyle/>
          <a:p>
            <a:pPr algn="just">
              <a:lnSpc>
                <a:spcPct val="160000"/>
              </a:lnSpc>
              <a:spcAft>
                <a:spcPts val="2400"/>
              </a:spcAft>
            </a:pPr>
            <a:r>
              <a:rPr lang="es-CR" dirty="0" smtClean="0"/>
              <a:t>Representación </a:t>
            </a:r>
            <a:r>
              <a:rPr lang="es-ES" dirty="0" smtClean="0"/>
              <a:t>jurídica </a:t>
            </a:r>
            <a:r>
              <a:rPr lang="es-ES" dirty="0" smtClean="0"/>
              <a:t>de </a:t>
            </a:r>
            <a:r>
              <a:rPr lang="es-HN" dirty="0" smtClean="0"/>
              <a:t>sus nacionales. </a:t>
            </a:r>
            <a:r>
              <a:rPr lang="es-HN" dirty="0"/>
              <a:t>Los </a:t>
            </a:r>
            <a:r>
              <a:rPr lang="es-HN" dirty="0" smtClean="0"/>
              <a:t>consulados </a:t>
            </a:r>
            <a:r>
              <a:rPr lang="es-HN" dirty="0"/>
              <a:t>pueden establecer acuerdos con </a:t>
            </a:r>
            <a:r>
              <a:rPr lang="es-HN" dirty="0" smtClean="0"/>
              <a:t>sociedad civil, universidades y otros, </a:t>
            </a:r>
            <a:r>
              <a:rPr lang="es-HN" dirty="0"/>
              <a:t>para </a:t>
            </a:r>
            <a:r>
              <a:rPr lang="es-HN" dirty="0" smtClean="0"/>
              <a:t>asegurar esta representación.</a:t>
            </a:r>
          </a:p>
          <a:p>
            <a:pPr algn="just">
              <a:lnSpc>
                <a:spcPct val="160000"/>
              </a:lnSpc>
              <a:spcAft>
                <a:spcPts val="2400"/>
              </a:spcAft>
            </a:pPr>
            <a:r>
              <a:rPr lang="es-HN" dirty="0" smtClean="0"/>
              <a:t>La </a:t>
            </a:r>
            <a:r>
              <a:rPr lang="es-CR" dirty="0" smtClean="0"/>
              <a:t>protección </a:t>
            </a:r>
            <a:r>
              <a:rPr lang="es-ES" dirty="0" smtClean="0"/>
              <a:t>consular </a:t>
            </a:r>
            <a:r>
              <a:rPr lang="es-ES" dirty="0" smtClean="0"/>
              <a:t>es más que representación jurídica, se trata de </a:t>
            </a:r>
            <a:r>
              <a:rPr lang="es-HN" dirty="0" smtClean="0"/>
              <a:t>un </a:t>
            </a:r>
            <a:r>
              <a:rPr lang="es-HN" dirty="0"/>
              <a:t>trabajo integral, que </a:t>
            </a:r>
            <a:r>
              <a:rPr lang="es-HN" dirty="0" smtClean="0"/>
              <a:t>debe incluir </a:t>
            </a:r>
            <a:r>
              <a:rPr lang="es-HN" dirty="0"/>
              <a:t>atenci</a:t>
            </a:r>
            <a:r>
              <a:rPr lang="es-ES" dirty="0" err="1"/>
              <a:t>ón</a:t>
            </a:r>
            <a:r>
              <a:rPr lang="es-HN" dirty="0"/>
              <a:t> psicosocial, </a:t>
            </a:r>
            <a:r>
              <a:rPr lang="es-HN" dirty="0" smtClean="0"/>
              <a:t>laboral, jurídica</a:t>
            </a:r>
            <a:r>
              <a:rPr lang="es-HN" dirty="0"/>
              <a:t>, de sensibilización e información</a:t>
            </a:r>
            <a:r>
              <a:rPr lang="es-HN" dirty="0" smtClean="0"/>
              <a:t>.</a:t>
            </a:r>
          </a:p>
          <a:p>
            <a:pPr algn="just">
              <a:lnSpc>
                <a:spcPct val="160000"/>
              </a:lnSpc>
            </a:pPr>
            <a:endParaRPr lang="es-HN" dirty="0"/>
          </a:p>
          <a:p>
            <a:pPr>
              <a:lnSpc>
                <a:spcPct val="160000"/>
              </a:lnSpc>
            </a:pPr>
            <a:endParaRPr lang="en-US" dirty="0"/>
          </a:p>
        </p:txBody>
      </p:sp>
      <p:pic>
        <p:nvPicPr>
          <p:cNvPr id="4" name="Imagen 1" descr="LOGORROC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50" y="6065838"/>
            <a:ext cx="71437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55838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32656"/>
            <a:ext cx="8352928" cy="5844307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2400"/>
              </a:spcAft>
            </a:pPr>
            <a:r>
              <a:rPr lang="es-HN" dirty="0"/>
              <a:t>La </a:t>
            </a:r>
            <a:r>
              <a:rPr lang="es-CR" dirty="0" smtClean="0"/>
              <a:t>protección </a:t>
            </a:r>
            <a:r>
              <a:rPr lang="es-ES" dirty="0" smtClean="0"/>
              <a:t>consular </a:t>
            </a:r>
            <a:r>
              <a:rPr lang="es-ES" dirty="0"/>
              <a:t>debe ser diferenciada, incluyendo una perspectiva de género, </a:t>
            </a:r>
            <a:r>
              <a:rPr lang="es-ES" dirty="0" smtClean="0"/>
              <a:t>etérea, </a:t>
            </a:r>
            <a:r>
              <a:rPr lang="es-ES" dirty="0"/>
              <a:t>asegurando la atención con pertinencia cultural para los miembros de pueblos originarios.</a:t>
            </a:r>
            <a:endParaRPr lang="es-HN" dirty="0"/>
          </a:p>
          <a:p>
            <a:pPr algn="just">
              <a:lnSpc>
                <a:spcPct val="150000"/>
              </a:lnSpc>
              <a:spcAft>
                <a:spcPts val="2400"/>
              </a:spcAft>
            </a:pPr>
            <a:r>
              <a:rPr lang="es-CR" dirty="0" smtClean="0"/>
              <a:t>Actuación </a:t>
            </a:r>
            <a:r>
              <a:rPr lang="es-ES" dirty="0" smtClean="0"/>
              <a:t>sobre </a:t>
            </a:r>
            <a:r>
              <a:rPr lang="es-ES" dirty="0"/>
              <a:t>los marcos jurídicos nacionales e internacionales, así como las dinámicas y contextos </a:t>
            </a:r>
            <a:r>
              <a:rPr lang="es-HN" dirty="0"/>
              <a:t>migratorios</a:t>
            </a:r>
            <a:r>
              <a:rPr lang="es-HN" dirty="0" smtClean="0"/>
              <a:t>.</a:t>
            </a:r>
            <a:endParaRPr lang="es-HN" dirty="0"/>
          </a:p>
        </p:txBody>
      </p:sp>
      <p:pic>
        <p:nvPicPr>
          <p:cNvPr id="4" name="Imagen 1" descr="LOGORROC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50" y="6065838"/>
            <a:ext cx="71437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68563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476673"/>
            <a:ext cx="8501122" cy="604867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2400"/>
              </a:spcAft>
            </a:pPr>
            <a:r>
              <a:rPr lang="es-CR" dirty="0" smtClean="0">
                <a:solidFill>
                  <a:schemeClr val="tx1">
                    <a:lumMod val="95000"/>
                  </a:schemeClr>
                </a:solidFill>
              </a:rPr>
              <a:t>Articulación 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</a:rPr>
              <a:t>entre </a:t>
            </a:r>
            <a:r>
              <a:rPr lang="es-HN" dirty="0" smtClean="0">
                <a:solidFill>
                  <a:schemeClr val="tx1">
                    <a:lumMod val="95000"/>
                  </a:schemeClr>
                </a:solidFill>
              </a:rPr>
              <a:t>registro civil y consulados para garantizar el derecho a la identidad y a la nacionalidad. Los consulados deben estar en capacidad de expedir 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</a:rPr>
              <a:t>documentos de registro e identidad</a:t>
            </a:r>
            <a:r>
              <a:rPr lang="es-HN" dirty="0" smtClean="0">
                <a:solidFill>
                  <a:schemeClr val="tx1">
                    <a:lumMod val="95000"/>
                  </a:schemeClr>
                </a:solidFill>
              </a:rPr>
              <a:t>, incluyendo </a:t>
            </a:r>
            <a:r>
              <a:rPr lang="es-HN" dirty="0" smtClean="0">
                <a:solidFill>
                  <a:schemeClr val="tx1">
                    <a:lumMod val="95000"/>
                  </a:schemeClr>
                </a:solidFill>
              </a:rPr>
              <a:t>atribuciones y capacidades amplias para la </a:t>
            </a:r>
            <a:r>
              <a:rPr lang="es-CR" dirty="0" smtClean="0">
                <a:solidFill>
                  <a:schemeClr val="tx1">
                    <a:lumMod val="95000"/>
                  </a:schemeClr>
                </a:solidFill>
              </a:rPr>
              <a:t>exención 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</a:rPr>
              <a:t>de 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</a:rPr>
              <a:t>aranceles, cuando el caso lo amerite</a:t>
            </a:r>
            <a:r>
              <a:rPr lang="es-HN" dirty="0" smtClean="0">
                <a:solidFill>
                  <a:schemeClr val="tx1">
                    <a:lumMod val="95000"/>
                  </a:schemeClr>
                </a:solidFill>
              </a:rPr>
              <a:t>. </a:t>
            </a:r>
          </a:p>
        </p:txBody>
      </p:sp>
      <p:pic>
        <p:nvPicPr>
          <p:cNvPr id="4" name="Imagen 1" descr="LOGORROC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50" y="6065838"/>
            <a:ext cx="71437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60648"/>
            <a:ext cx="7975798" cy="5616624"/>
          </a:xfrm>
        </p:spPr>
        <p:txBody>
          <a:bodyPr>
            <a:noAutofit/>
          </a:bodyPr>
          <a:lstStyle/>
          <a:p>
            <a:pPr algn="just">
              <a:lnSpc>
                <a:spcPct val="160000"/>
              </a:lnSpc>
              <a:spcAft>
                <a:spcPts val="2400"/>
              </a:spcAft>
            </a:pPr>
            <a:r>
              <a:rPr lang="es-HN" sz="2000" dirty="0"/>
              <a:t>Pronta </a:t>
            </a:r>
            <a:r>
              <a:rPr lang="es-CR" sz="2000" dirty="0" smtClean="0"/>
              <a:t>adopción </a:t>
            </a:r>
            <a:r>
              <a:rPr lang="es-ES" sz="2000" dirty="0" smtClean="0"/>
              <a:t>y </a:t>
            </a:r>
            <a:r>
              <a:rPr lang="es-ES" sz="2000" dirty="0"/>
              <a:t>aplicación por parte de los Estados miembros de la CRM de los documentos discutidos por el grupo Ad hoc de niños, niñas y adolescentes en el contexto de la migración. </a:t>
            </a:r>
          </a:p>
          <a:p>
            <a:pPr algn="just">
              <a:lnSpc>
                <a:spcPct val="160000"/>
              </a:lnSpc>
              <a:spcAft>
                <a:spcPts val="2400"/>
              </a:spcAft>
            </a:pPr>
            <a:r>
              <a:rPr lang="es-HN" sz="2000" dirty="0"/>
              <a:t>Establecimiento de un debido proceso administrativo en el contexto de la </a:t>
            </a:r>
            <a:r>
              <a:rPr lang="es-CR" sz="2000" dirty="0" smtClean="0"/>
              <a:t>función </a:t>
            </a:r>
            <a:r>
              <a:rPr lang="es-ES" sz="2000" dirty="0" smtClean="0"/>
              <a:t>consular</a:t>
            </a:r>
            <a:r>
              <a:rPr lang="es-HN" sz="2000" dirty="0"/>
              <a:t>, que permita a los ciudadanos presentar denuncias, </a:t>
            </a:r>
            <a:r>
              <a:rPr lang="es-ES" sz="2000" dirty="0"/>
              <a:t>sujetas a procesos de fiscalización y sanción. Es necesario determinar cuáles son los órganos competentes en cada Estado y establecer el mecanismo para recibir las denuncias y responder a ellas.</a:t>
            </a:r>
          </a:p>
          <a:p>
            <a:pPr algn="just">
              <a:lnSpc>
                <a:spcPct val="160000"/>
              </a:lnSpc>
            </a:pPr>
            <a:endParaRPr lang="en-US" sz="2000" dirty="0"/>
          </a:p>
        </p:txBody>
      </p:sp>
      <p:pic>
        <p:nvPicPr>
          <p:cNvPr id="4" name="Imagen 1" descr="LOGORROC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50" y="6065838"/>
            <a:ext cx="71437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08190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357166"/>
            <a:ext cx="8429684" cy="621510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2400"/>
              </a:spcAft>
            </a:pPr>
            <a:r>
              <a:rPr lang="es-ES" dirty="0"/>
              <a:t>Desarrollo de lineamientos entre consulados </a:t>
            </a:r>
            <a:r>
              <a:rPr lang="es-ES" dirty="0" smtClean="0"/>
              <a:t>de los Estados miembros de la CRM de </a:t>
            </a:r>
            <a:r>
              <a:rPr lang="es-ES" dirty="0"/>
              <a:t>manera que garanticen la protección y atención de los nacionales mediante una operación de consulados </a:t>
            </a:r>
            <a:r>
              <a:rPr lang="es-ES" dirty="0" err="1" smtClean="0"/>
              <a:t>bi</a:t>
            </a:r>
            <a:r>
              <a:rPr lang="es-ES" dirty="0" smtClean="0"/>
              <a:t> o </a:t>
            </a:r>
            <a:r>
              <a:rPr lang="es-ES" dirty="0" err="1" smtClean="0"/>
              <a:t>trinacionales</a:t>
            </a:r>
            <a:endParaRPr lang="es-ES" dirty="0"/>
          </a:p>
          <a:p>
            <a:pPr algn="just">
              <a:lnSpc>
                <a:spcPct val="150000"/>
              </a:lnSpc>
              <a:spcAft>
                <a:spcPts val="2400"/>
              </a:spcAft>
            </a:pPr>
            <a:r>
              <a:rPr lang="es-HN" dirty="0" smtClean="0"/>
              <a:t>Cumplimiento del Memorándum de Entendimiento entre las Repúblicas de Guatemala, El Salvador, Honduras, Nicaragua, República Dominicana para el establecimiento de una red de </a:t>
            </a:r>
            <a:r>
              <a:rPr lang="es-HN" dirty="0" smtClean="0"/>
              <a:t>protección consular y de asistencia humanitaria </a:t>
            </a:r>
            <a:r>
              <a:rPr lang="es-HN" dirty="0" smtClean="0"/>
              <a:t>Centroamericana y de la República Dominicana en los Estados Unidos Mexicanos.</a:t>
            </a:r>
            <a:endParaRPr lang="es-HN" dirty="0"/>
          </a:p>
        </p:txBody>
      </p:sp>
      <p:pic>
        <p:nvPicPr>
          <p:cNvPr id="4" name="Imagen 1" descr="LOGORROC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50" y="6065838"/>
            <a:ext cx="71437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rofundidad">
  <a:themeElements>
    <a:clrScheme name="Profundidad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Profundidad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ofundidad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TM04033923[[fn=Profundidad]]</Template>
  <TotalTime>1356</TotalTime>
  <Words>593</Words>
  <Application>Microsoft Office PowerPoint</Application>
  <PresentationFormat>Presentación en pantalla (4:3)</PresentationFormat>
  <Paragraphs>24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Corbel</vt:lpstr>
      <vt:lpstr>Profundidad</vt:lpstr>
      <vt:lpstr>Red de Funcionarios de Enlace de Protección Consular    Grupo Regional de Consulta de la Conferencia Regional  para las Migraciones  Ciudad de Tegucigalpa, Honduras 2016  </vt:lpstr>
      <vt:lpstr>Protección Consular</vt:lpstr>
      <vt:lpstr>Presentación de PowerPoint</vt:lpstr>
      <vt:lpstr>Presentación de PowerPoint</vt:lpstr>
      <vt:lpstr>Los Estándares Mínimos de la Protección Consular deben ser los siguientes: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http://www.centor.mx.gd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 de Funcionarios de Enlace de Protección Consular    Ciudad de México, 9 de noviembre de 2015</dc:title>
  <dc:creator>Centor</dc:creator>
  <cp:lastModifiedBy>Michelle Quesada Víctor</cp:lastModifiedBy>
  <cp:revision>78</cp:revision>
  <dcterms:created xsi:type="dcterms:W3CDTF">2015-11-05T19:24:22Z</dcterms:created>
  <dcterms:modified xsi:type="dcterms:W3CDTF">2016-06-07T16:06:03Z</dcterms:modified>
</cp:coreProperties>
</file>