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596" r:id="rId2"/>
    <p:sldId id="613" r:id="rId3"/>
    <p:sldId id="610" r:id="rId4"/>
    <p:sldId id="611" r:id="rId5"/>
    <p:sldId id="612" r:id="rId6"/>
    <p:sldId id="614" r:id="rId7"/>
    <p:sldId id="615" r:id="rId8"/>
    <p:sldId id="617" r:id="rId9"/>
    <p:sldId id="618" r:id="rId10"/>
    <p:sldId id="619" r:id="rId11"/>
    <p:sldId id="603" r:id="rId12"/>
  </p:sldIdLst>
  <p:sldSz cx="9144000" cy="6858000" type="screen4x3"/>
  <p:notesSz cx="7053263" cy="93091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C54"/>
    <a:srgbClr val="003399"/>
    <a:srgbClr val="000099"/>
    <a:srgbClr val="FFFFFF"/>
    <a:srgbClr val="0000FF"/>
    <a:srgbClr val="CC9900"/>
    <a:srgbClr val="3366FF"/>
    <a:srgbClr val="333333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28" autoAdjust="0"/>
  </p:normalViewPr>
  <p:slideViewPr>
    <p:cSldViewPr>
      <p:cViewPr varScale="1">
        <p:scale>
          <a:sx n="74" d="100"/>
          <a:sy n="74" d="100"/>
        </p:scale>
        <p:origin x="-10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6" tIns="46399" rIns="92796" bIns="4639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5217" y="2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6" tIns="46399" rIns="92796" bIns="4639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032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6" tIns="46399" rIns="92796" bIns="4639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5217" y="8842032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6" tIns="46399" rIns="92796" bIns="4639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2B28DC-923A-4414-85D6-0BB0F0F3357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0559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6" tIns="46399" rIns="92796" bIns="4639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217" y="2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6" tIns="46399" rIns="92796" bIns="4639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0088"/>
            <a:ext cx="4646613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5327" y="4421824"/>
            <a:ext cx="564261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6" tIns="46399" rIns="92796" bIns="463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32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6" tIns="46399" rIns="92796" bIns="4639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217" y="8842032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6" tIns="46399" rIns="92796" bIns="4639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6C8FEB-3DD7-48AA-BCF5-88F3636D024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661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84A68E-8828-4544-9993-BA92E57E1B54}" type="slidenum">
              <a:rPr lang="es-ES"/>
              <a:pPr/>
              <a:t>1</a:t>
            </a:fld>
            <a:endParaRPr lang="es-E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0018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ADF842-76EF-4A40-8681-D54F71B7E9F7}" type="slidenum">
              <a:rPr lang="es-ES"/>
              <a:pPr/>
              <a:t>11</a:t>
            </a:fld>
            <a:endParaRPr lang="es-ES"/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683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DBFE-CC16-49D4-A4E9-331B438D10E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666A-4473-493B-90CB-301CABEB801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6264-654D-468C-BA79-A27F424F96A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1460-009A-4D1D-966E-7E26F610D04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CF660-B33D-4A46-BCF2-D563E4B9274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5051-5508-42AB-96B8-D557A2440E6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BB58-84D7-44CE-BA77-69E97809008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F667-D6EB-4935-999C-6BAA4659183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157D-9CC8-4636-8F8A-44E47CCBF91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81D4-EA19-4598-A304-529D6E08EB51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4B5A29-F968-4D8A-9615-37865238D5AA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5DCF2FC-BA0D-47F1-8876-E59DC37829ED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orge.schiavon@cide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ChangeArrowheads="1"/>
          </p:cNvSpPr>
          <p:nvPr/>
        </p:nvSpPr>
        <p:spPr bwMode="auto">
          <a:xfrm>
            <a:off x="22349" y="764703"/>
            <a:ext cx="8378825" cy="23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>
              <a:spcAft>
                <a:spcPct val="50000"/>
              </a:spcAft>
            </a:pPr>
            <a:r>
              <a:rPr lang="es-MX" sz="4000" b="1" dirty="0" smtClean="0">
                <a:solidFill>
                  <a:srgbClr val="001C54"/>
                </a:solidFill>
                <a:latin typeface="Arial Narrow" panose="020B0606020202030204" pitchFamily="34" charset="0"/>
              </a:rPr>
              <a:t>La Protección Consular como política de Estado para proteger a las personas migrantes en México y Centroamérica</a:t>
            </a:r>
            <a:endParaRPr lang="es-ES" sz="4000" dirty="0">
              <a:solidFill>
                <a:srgbClr val="001C54"/>
              </a:solidFill>
              <a:latin typeface="Arial Narrow" panose="020B0606020202030204" pitchFamily="34" charset="0"/>
            </a:endParaRPr>
          </a:p>
        </p:txBody>
      </p:sp>
      <p:sp>
        <p:nvSpPr>
          <p:cNvPr id="488451" name="Rectangle 3"/>
          <p:cNvSpPr>
            <a:spLocks noChangeArrowheads="1"/>
          </p:cNvSpPr>
          <p:nvPr/>
        </p:nvSpPr>
        <p:spPr bwMode="auto">
          <a:xfrm>
            <a:off x="107975" y="3582889"/>
            <a:ext cx="8172400" cy="175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algn="ctr" eaLnBrk="0" hangingPunct="0"/>
            <a:r>
              <a:rPr lang="es-ES" sz="3600" dirty="0">
                <a:solidFill>
                  <a:srgbClr val="001C54"/>
                </a:solidFill>
                <a:latin typeface="Arial Narrow" panose="020B0606020202030204" pitchFamily="34" charset="0"/>
              </a:rPr>
              <a:t>Jorge A. Schiavon</a:t>
            </a:r>
          </a:p>
          <a:p>
            <a:pPr algn="ctr" eaLnBrk="0" hangingPunct="0"/>
            <a:r>
              <a:rPr lang="es-ES" dirty="0">
                <a:solidFill>
                  <a:srgbClr val="001C54"/>
                </a:solidFill>
                <a:latin typeface="Arial Narrow" panose="020B0606020202030204" pitchFamily="34" charset="0"/>
              </a:rPr>
              <a:t>Profesor-Investigador</a:t>
            </a:r>
            <a:r>
              <a:rPr lang="es-ES" dirty="0" smtClean="0">
                <a:solidFill>
                  <a:srgbClr val="001C54"/>
                </a:solidFill>
                <a:latin typeface="Arial Narrow" panose="020B0606020202030204" pitchFamily="34" charset="0"/>
              </a:rPr>
              <a:t>,  </a:t>
            </a:r>
            <a:r>
              <a:rPr lang="es-ES" dirty="0">
                <a:solidFill>
                  <a:srgbClr val="001C54"/>
                </a:solidFill>
                <a:latin typeface="Arial Narrow" panose="020B0606020202030204" pitchFamily="34" charset="0"/>
              </a:rPr>
              <a:t>División de Estudios Internacionales, </a:t>
            </a:r>
            <a:r>
              <a:rPr lang="es-ES" dirty="0" smtClean="0">
                <a:solidFill>
                  <a:srgbClr val="001C54"/>
                </a:solidFill>
                <a:latin typeface="Arial Narrow" panose="020B0606020202030204" pitchFamily="34" charset="0"/>
              </a:rPr>
              <a:t>CIDE</a:t>
            </a:r>
          </a:p>
          <a:p>
            <a:pPr marL="457200" lvl="0" algn="ctr">
              <a:buClr>
                <a:srgbClr val="3399FF"/>
              </a:buClr>
            </a:pPr>
            <a:r>
              <a:rPr lang="es-MX" dirty="0">
                <a:solidFill>
                  <a:srgbClr val="001C54"/>
                </a:solidFill>
                <a:latin typeface="Arial Narrow" panose="020B0606020202030204" pitchFamily="34" charset="0"/>
              </a:rPr>
              <a:t>Coordinador, Programa Interdisciplinario en Estudios Migratorios (CIDE-MIG)</a:t>
            </a:r>
          </a:p>
        </p:txBody>
      </p:sp>
      <p:sp>
        <p:nvSpPr>
          <p:cNvPr id="488452" name="Rectangle 4"/>
          <p:cNvSpPr>
            <a:spLocks noChangeArrowheads="1"/>
          </p:cNvSpPr>
          <p:nvPr/>
        </p:nvSpPr>
        <p:spPr bwMode="auto">
          <a:xfrm>
            <a:off x="971550" y="4581525"/>
            <a:ext cx="7416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/>
            <a:endParaRPr lang="en-US" sz="2800">
              <a:solidFill>
                <a:srgbClr val="FFFFFF"/>
              </a:solidFill>
            </a:endParaRPr>
          </a:p>
          <a:p>
            <a:pPr algn="ctr"/>
            <a:endParaRPr lang="en-US">
              <a:solidFill>
                <a:srgbClr val="FFFFFF"/>
              </a:solidFill>
            </a:endParaRPr>
          </a:p>
          <a:p>
            <a:pPr algn="ctr" eaLnBrk="0" hangingPunct="0"/>
            <a:endParaRPr lang="es-ES" sz="2800">
              <a:solidFill>
                <a:srgbClr val="FFFFFF"/>
              </a:solidFill>
            </a:endParaRPr>
          </a:p>
        </p:txBody>
      </p:sp>
      <p:sp>
        <p:nvSpPr>
          <p:cNvPr id="488453" name="Text Box 5"/>
          <p:cNvSpPr txBox="1">
            <a:spLocks noChangeArrowheads="1"/>
          </p:cNvSpPr>
          <p:nvPr/>
        </p:nvSpPr>
        <p:spPr bwMode="auto">
          <a:xfrm>
            <a:off x="0" y="5649774"/>
            <a:ext cx="838835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solidFill>
                  <a:srgbClr val="001C54"/>
                </a:solidFill>
                <a:latin typeface="Arial Narrow" panose="020B0606020202030204" pitchFamily="34" charset="0"/>
              </a:rPr>
              <a:t>Taller de Intercambio de experiencias y buenas prácticas en atención consular para niños, niñas y adolescentes migrantes no acompañados</a:t>
            </a:r>
          </a:p>
          <a:p>
            <a:pPr algn="ctr"/>
            <a:r>
              <a:rPr lang="es-MX" dirty="0" smtClean="0">
                <a:solidFill>
                  <a:srgbClr val="001C54"/>
                </a:solidFill>
                <a:latin typeface="Arial Narrow" panose="020B0606020202030204" pitchFamily="34" charset="0"/>
              </a:rPr>
              <a:t>SRE, UNICEF, AVINA, México D.F., 28 y 29 de enero de 2016</a:t>
            </a:r>
            <a:endParaRPr lang="es-ES" dirty="0">
              <a:solidFill>
                <a:srgbClr val="001C54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Lecturas recomendadas</a:t>
            </a:r>
            <a:endParaRPr lang="es-MX" dirty="0"/>
          </a:p>
        </p:txBody>
      </p:sp>
      <p:pic>
        <p:nvPicPr>
          <p:cNvPr id="5795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456384" cy="449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958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2880320" cy="453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60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ChangeArrowheads="1"/>
          </p:cNvSpPr>
          <p:nvPr/>
        </p:nvSpPr>
        <p:spPr bwMode="auto">
          <a:xfrm>
            <a:off x="395536" y="1844824"/>
            <a:ext cx="7920880" cy="415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457200" algn="ctr">
              <a:buClr>
                <a:schemeClr val="hlink"/>
              </a:buClr>
              <a:buFont typeface="Wingdings" pitchFamily="2" charset="2"/>
              <a:buNone/>
            </a:pPr>
            <a:r>
              <a:rPr lang="es-MX" sz="4000" dirty="0">
                <a:solidFill>
                  <a:srgbClr val="001C54"/>
                </a:solidFill>
                <a:latin typeface="Arial Narrow" panose="020B0606020202030204" pitchFamily="34" charset="0"/>
              </a:rPr>
              <a:t>Jorge A. Schiavon</a:t>
            </a:r>
          </a:p>
          <a:p>
            <a:pPr marL="457200" algn="ctr">
              <a:buClr>
                <a:schemeClr val="hlink"/>
              </a:buClr>
              <a:buFont typeface="Wingdings" pitchFamily="2" charset="2"/>
              <a:buNone/>
            </a:pPr>
            <a:r>
              <a:rPr lang="es-MX" sz="3200" dirty="0">
                <a:solidFill>
                  <a:srgbClr val="001C54"/>
                </a:solidFill>
                <a:latin typeface="Arial Narrow" panose="020B0606020202030204" pitchFamily="34" charset="0"/>
              </a:rPr>
              <a:t>Profesor-Investigador, </a:t>
            </a:r>
            <a:r>
              <a:rPr lang="es-MX" sz="3200" dirty="0" smtClean="0">
                <a:solidFill>
                  <a:srgbClr val="001C54"/>
                </a:solidFill>
                <a:latin typeface="Arial Narrow" panose="020B0606020202030204" pitchFamily="34" charset="0"/>
              </a:rPr>
              <a:t>DEI-CIDE</a:t>
            </a:r>
          </a:p>
          <a:p>
            <a:pPr marL="457200" algn="ctr">
              <a:buClr>
                <a:schemeClr val="hlink"/>
              </a:buClr>
              <a:buFont typeface="Wingdings" pitchFamily="2" charset="2"/>
              <a:buNone/>
            </a:pPr>
            <a:r>
              <a:rPr lang="es-MX" sz="3200" dirty="0" smtClean="0">
                <a:solidFill>
                  <a:srgbClr val="001C54"/>
                </a:solidFill>
                <a:latin typeface="Arial Narrow" panose="020B0606020202030204" pitchFamily="34" charset="0"/>
              </a:rPr>
              <a:t>Coordinador, Programa Interdisciplinario en Estudios Migratorios (CIDE-MIG)</a:t>
            </a:r>
          </a:p>
          <a:p>
            <a:pPr marL="457200" algn="ctr">
              <a:buClr>
                <a:schemeClr val="hlink"/>
              </a:buClr>
              <a:buFont typeface="Wingdings" pitchFamily="2" charset="2"/>
              <a:buNone/>
            </a:pPr>
            <a:r>
              <a:rPr lang="es-MX" sz="3200" dirty="0" smtClean="0">
                <a:solidFill>
                  <a:srgbClr val="001C54"/>
                </a:solidFill>
                <a:latin typeface="Arial Narrow" panose="020B0606020202030204" pitchFamily="34" charset="0"/>
              </a:rPr>
              <a:t>Presidente (2011-13), Asociación Mexicana de Estudios Internacionales (AMEI)</a:t>
            </a:r>
          </a:p>
          <a:p>
            <a:pPr marL="457200" algn="ctr">
              <a:buClr>
                <a:schemeClr val="hlink"/>
              </a:buClr>
              <a:buFont typeface="Wingdings" pitchFamily="2" charset="2"/>
              <a:buNone/>
            </a:pPr>
            <a:endParaRPr lang="es-MX" sz="3200" dirty="0">
              <a:solidFill>
                <a:srgbClr val="001C54"/>
              </a:solidFill>
              <a:latin typeface="Arial Narrow" panose="020B0606020202030204" pitchFamily="34" charset="0"/>
            </a:endParaRPr>
          </a:p>
          <a:p>
            <a:pPr marL="457200" algn="ctr">
              <a:buClr>
                <a:schemeClr val="hlink"/>
              </a:buClr>
              <a:buFont typeface="Wingdings" pitchFamily="2" charset="2"/>
              <a:buNone/>
            </a:pPr>
            <a:r>
              <a:rPr lang="es-MX" sz="3200" dirty="0">
                <a:solidFill>
                  <a:srgbClr val="001C54"/>
                </a:solidFill>
                <a:latin typeface="Arial Narrow" panose="020B0606020202030204" pitchFamily="34" charset="0"/>
                <a:hlinkClick r:id="rId3"/>
              </a:rPr>
              <a:t>jorge.schiavon@cide.edu</a:t>
            </a:r>
            <a:endParaRPr lang="es-ES" sz="3200" dirty="0">
              <a:solidFill>
                <a:srgbClr val="001C54"/>
              </a:solidFill>
              <a:latin typeface="Arial Narrow" panose="020B0606020202030204" pitchFamily="34" charset="0"/>
            </a:endParaRPr>
          </a:p>
        </p:txBody>
      </p:sp>
      <p:sp>
        <p:nvSpPr>
          <p:cNvPr id="502787" name="Line 3"/>
          <p:cNvSpPr>
            <a:spLocks noChangeShapeType="1"/>
          </p:cNvSpPr>
          <p:nvPr/>
        </p:nvSpPr>
        <p:spPr bwMode="auto">
          <a:xfrm>
            <a:off x="293688" y="836613"/>
            <a:ext cx="83820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502788" name="Text Box 4"/>
          <p:cNvSpPr txBox="1">
            <a:spLocks noChangeArrowheads="1"/>
          </p:cNvSpPr>
          <p:nvPr/>
        </p:nvSpPr>
        <p:spPr bwMode="auto">
          <a:xfrm>
            <a:off x="519113" y="182563"/>
            <a:ext cx="491648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MX" sz="3200" dirty="0">
                <a:solidFill>
                  <a:srgbClr val="001C54"/>
                </a:solidFill>
                <a:latin typeface="Arial Narrow" panose="020B0606020202030204" pitchFamily="34" charset="0"/>
              </a:rPr>
              <a:t>A SUS ÓRDENES: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Endurecimiento de política migratoria en EE.UU.</a:t>
            </a:r>
            <a:endParaRPr lang="es-MX" dirty="0"/>
          </a:p>
        </p:txBody>
      </p:sp>
      <p:pic>
        <p:nvPicPr>
          <p:cNvPr id="3" name="2 Image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54200"/>
            <a:ext cx="7632848" cy="4455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8929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200" dirty="0" smtClean="0"/>
              <a:t>Mayores controles migratorios en México e incidencia de crimen organizado</a:t>
            </a:r>
            <a:endParaRPr lang="es-MX" sz="3200" dirty="0"/>
          </a:p>
        </p:txBody>
      </p:sp>
      <p:pic>
        <p:nvPicPr>
          <p:cNvPr id="5734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673224"/>
            <a:ext cx="7704855" cy="478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687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Sin embargo, aumento en el flujo de personas migrantes</a:t>
            </a:r>
            <a:endParaRPr lang="es-MX" dirty="0"/>
          </a:p>
        </p:txBody>
      </p:sp>
      <p:pic>
        <p:nvPicPr>
          <p:cNvPr id="574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1" y="2060574"/>
            <a:ext cx="7632848" cy="432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363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Protección consular como acción inmediata</a:t>
            </a:r>
            <a:endParaRPr lang="es-MX" dirty="0"/>
          </a:p>
        </p:txBody>
      </p:sp>
      <p:pic>
        <p:nvPicPr>
          <p:cNvPr id="5754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528763"/>
            <a:ext cx="7344815" cy="492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462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Ideas para discutir</a:t>
            </a:r>
            <a:endParaRPr lang="es-MX" dirty="0"/>
          </a:p>
        </p:txBody>
      </p:sp>
      <p:pic>
        <p:nvPicPr>
          <p:cNvPr id="576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236" y="1124744"/>
            <a:ext cx="699455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035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Ideas para discutir</a:t>
            </a:r>
          </a:p>
        </p:txBody>
      </p:sp>
      <p:pic>
        <p:nvPicPr>
          <p:cNvPr id="3" name="2 Image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488832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14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Ideas para discutir</a:t>
            </a:r>
          </a:p>
        </p:txBody>
      </p:sp>
      <p:pic>
        <p:nvPicPr>
          <p:cNvPr id="5775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344815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359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Ideas para discutir</a:t>
            </a:r>
          </a:p>
        </p:txBody>
      </p:sp>
      <p:pic>
        <p:nvPicPr>
          <p:cNvPr id="5785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804" y="1124744"/>
            <a:ext cx="717127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93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4346</TotalTime>
  <Words>157</Words>
  <Application>Microsoft Office PowerPoint</Application>
  <PresentationFormat>On-screen Show (4:3)</PresentationFormat>
  <Paragraphs>25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Adyacencia</vt:lpstr>
      <vt:lpstr>PowerPoint Presentation</vt:lpstr>
      <vt:lpstr>Endurecimiento de política migratoria en EE.UU.</vt:lpstr>
      <vt:lpstr>Mayores controles migratorios en México e incidencia de crimen organizado</vt:lpstr>
      <vt:lpstr>Sin embargo, aumento en el flujo de personas migrantes</vt:lpstr>
      <vt:lpstr>Protección consular como acción inmediata</vt:lpstr>
      <vt:lpstr>Ideas para discutir</vt:lpstr>
      <vt:lpstr>Ideas para discutir</vt:lpstr>
      <vt:lpstr>Ideas para discutir</vt:lpstr>
      <vt:lpstr>Ideas para discutir</vt:lpstr>
      <vt:lpstr>Lecturas recomendadas</vt:lpstr>
      <vt:lpstr>PowerPoint Presentation</vt:lpstr>
    </vt:vector>
  </TitlesOfParts>
  <Company>cide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Issac Arteaga</dc:creator>
  <cp:lastModifiedBy>RODAS Renán</cp:lastModifiedBy>
  <cp:revision>352</cp:revision>
  <cp:lastPrinted>2015-11-03T17:17:09Z</cp:lastPrinted>
  <dcterms:created xsi:type="dcterms:W3CDTF">2002-02-21T17:10:12Z</dcterms:created>
  <dcterms:modified xsi:type="dcterms:W3CDTF">2016-02-02T02:47:38Z</dcterms:modified>
</cp:coreProperties>
</file>