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sldIdLst>
    <p:sldId id="258" r:id="rId2"/>
    <p:sldId id="331" r:id="rId3"/>
    <p:sldId id="352" r:id="rId4"/>
    <p:sldId id="334" r:id="rId5"/>
    <p:sldId id="335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03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9205" autoAdjust="0"/>
  </p:normalViewPr>
  <p:slideViewPr>
    <p:cSldViewPr>
      <p:cViewPr varScale="1">
        <p:scale>
          <a:sx n="51" d="100"/>
          <a:sy n="5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D6F8-05C0-4DBE-927A-FFFA9ECBA881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AC600-F6FF-4F63-A4F9-F34A3D83C7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Sector </a:t>
            </a:r>
            <a:r>
              <a:rPr lang="en-US" dirty="0" err="1" smtClean="0"/>
              <a:t>publico</a:t>
            </a:r>
            <a:r>
              <a:rPr lang="en-US" dirty="0" smtClean="0"/>
              <a:t>: MINED, MOP, MSPAS,</a:t>
            </a:r>
            <a:r>
              <a:rPr lang="en-US" baseline="0" dirty="0" smtClean="0"/>
              <a:t> Secret./</a:t>
            </a:r>
            <a:r>
              <a:rPr lang="en-US" baseline="0" dirty="0" err="1" smtClean="0"/>
              <a:t>Cultura</a:t>
            </a:r>
            <a:r>
              <a:rPr lang="en-US" baseline="0" dirty="0" smtClean="0"/>
              <a:t>, INDES, LNB.  Sector </a:t>
            </a:r>
            <a:r>
              <a:rPr lang="en-US" baseline="0" dirty="0" err="1" smtClean="0"/>
              <a:t>privado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RedMigres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Soleterre</a:t>
            </a:r>
            <a:r>
              <a:rPr lang="en-US" baseline="0" dirty="0" smtClean="0"/>
              <a:t> (El Salvador e Italia), </a:t>
            </a:r>
            <a:r>
              <a:rPr lang="en-US" baseline="0" dirty="0" err="1" smtClean="0"/>
              <a:t>Psicologos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Mundo</a:t>
            </a:r>
            <a:r>
              <a:rPr lang="en-US" baseline="0" dirty="0" smtClean="0"/>
              <a:t> (Turin), Saber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(Toronto), entre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.  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AC600-F6FF-4F63-A4F9-F34A3D83C72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382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100" b="1" dirty="0" smtClean="0"/>
              <a:t>MINISTERIO DE RELACIONES EXTERIORES</a:t>
            </a:r>
          </a:p>
          <a:p>
            <a:pPr algn="ctr"/>
            <a:r>
              <a:rPr lang="es-SV" sz="1100" b="1" dirty="0" smtClean="0"/>
              <a:t>VICEMINISTERIO PARA SALVADOREÑOS EN EL EXTERIOR</a:t>
            </a:r>
          </a:p>
          <a:p>
            <a:pPr algn="ctr"/>
            <a:r>
              <a:rPr lang="es-SV" sz="1100" b="1" dirty="0" smtClean="0"/>
              <a:t>DIRECCION GENERAL DE DERECHOS HUMANOS  </a:t>
            </a:r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ctr"/>
            <a:endParaRPr lang="es-SV" sz="3600" b="1" dirty="0" smtClean="0"/>
          </a:p>
          <a:p>
            <a:pPr algn="ctr"/>
            <a:r>
              <a:rPr lang="es-SV" sz="3200" b="1" dirty="0" smtClean="0"/>
              <a:t>LA MIGRACION DE RETORNO EN AMERICA LATINA: NUEVO DESAFIOS PARA LA POLITICA MIGRATORIA A LA CONFERENCIA SUDAMERICANA SOBRE MIGRACIONES</a:t>
            </a:r>
          </a:p>
          <a:p>
            <a:pPr algn="ctr"/>
            <a:endParaRPr lang="es-SV" sz="3200" b="1" dirty="0" smtClean="0"/>
          </a:p>
          <a:p>
            <a:pPr algn="ctr"/>
            <a:endParaRPr lang="es-SV" sz="3200" b="1" dirty="0" smtClean="0"/>
          </a:p>
          <a:p>
            <a:pPr algn="ctr"/>
            <a:r>
              <a:rPr lang="es-SV" sz="3200" b="1" dirty="0" smtClean="0"/>
              <a:t>Quito, Ecuador, 2 y 3 de Octubre de 2012</a:t>
            </a:r>
            <a:endParaRPr lang="es-SV" sz="2400" b="1" dirty="0" smtClean="0"/>
          </a:p>
          <a:p>
            <a:pPr algn="just"/>
            <a:endParaRPr lang="es-SV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10. La migración de retorno no es un fenómeno que demanda solamente gestiones estatales, sino acciones de sectores de la sociedad. Principio de corresponsabilidad.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Migración </a:t>
            </a:r>
            <a:r>
              <a:rPr lang="en-US" sz="4000" b="1" dirty="0" smtClean="0"/>
              <a:t>de Retorno</a:t>
            </a:r>
            <a:endParaRPr lang="en-U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Recomendaciones</a:t>
            </a:r>
            <a:r>
              <a:rPr lang="en-US" dirty="0" smtClean="0"/>
              <a:t>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Establecer mecanismos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permitan</a:t>
            </a:r>
            <a:r>
              <a:rPr lang="en-US" dirty="0" smtClean="0"/>
              <a:t> </a:t>
            </a:r>
            <a:r>
              <a:rPr lang="en-US" dirty="0" err="1" smtClean="0"/>
              <a:t>contar</a:t>
            </a:r>
            <a:r>
              <a:rPr lang="en-US" dirty="0" smtClean="0"/>
              <a:t> con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smtClean="0"/>
              <a:t>cuantitativa organizada comparable entre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smtClean="0"/>
              <a:t>y con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estandarizadas</a:t>
            </a:r>
            <a:r>
              <a:rPr lang="en-US" dirty="0" smtClean="0"/>
              <a:t> o </a:t>
            </a:r>
            <a:r>
              <a:rPr lang="en-US" dirty="0" err="1" smtClean="0"/>
              <a:t>acuerdos</a:t>
            </a:r>
            <a:r>
              <a:rPr lang="en-US" dirty="0" smtClean="0"/>
              <a:t> </a:t>
            </a:r>
            <a:r>
              <a:rPr lang="en-US" dirty="0" err="1" smtClean="0"/>
              <a:t>minimos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las variables de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faciliten</a:t>
            </a:r>
            <a:r>
              <a:rPr lang="en-US" dirty="0" smtClean="0"/>
              <a:t> el </a:t>
            </a:r>
            <a:r>
              <a:rPr lang="en-US" dirty="0" err="1" smtClean="0"/>
              <a:t>retorno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Es conveniente revisar el </a:t>
            </a:r>
            <a:r>
              <a:rPr lang="en-US" dirty="0" err="1" smtClean="0"/>
              <a:t>paradigma</a:t>
            </a:r>
            <a:r>
              <a:rPr lang="en-US" dirty="0" smtClean="0"/>
              <a:t> de las </a:t>
            </a:r>
            <a:r>
              <a:rPr lang="en-US" dirty="0" err="1" smtClean="0"/>
              <a:t>relciones</a:t>
            </a:r>
            <a:r>
              <a:rPr lang="en-US" dirty="0" smtClean="0"/>
              <a:t> entre </a:t>
            </a:r>
            <a:r>
              <a:rPr lang="en-US" dirty="0" err="1" smtClean="0"/>
              <a:t>migracion</a:t>
            </a:r>
            <a:r>
              <a:rPr lang="en-US" dirty="0" smtClean="0"/>
              <a:t>, </a:t>
            </a:r>
            <a:r>
              <a:rPr lang="en-US" dirty="0" err="1" smtClean="0"/>
              <a:t>retorno</a:t>
            </a:r>
            <a:r>
              <a:rPr lang="en-US" dirty="0" smtClean="0"/>
              <a:t> y </a:t>
            </a:r>
            <a:r>
              <a:rPr lang="en-US" dirty="0" err="1" smtClean="0"/>
              <a:t>desarrollo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migratoria</a:t>
            </a:r>
            <a:r>
              <a:rPr lang="en-US" dirty="0" smtClean="0"/>
              <a:t> en general en especial en </a:t>
            </a:r>
            <a:r>
              <a:rPr lang="en-US" dirty="0" err="1" smtClean="0"/>
              <a:t>relación</a:t>
            </a:r>
            <a:r>
              <a:rPr lang="en-US" smtClean="0"/>
              <a:t>  </a:t>
            </a:r>
            <a:r>
              <a:rPr lang="en-US" dirty="0" smtClean="0"/>
              <a:t>al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contar</a:t>
            </a:r>
            <a:r>
              <a:rPr lang="en-US" dirty="0" smtClean="0"/>
              <a:t> con </a:t>
            </a:r>
            <a:r>
              <a:rPr lang="en-US" dirty="0" err="1" smtClean="0"/>
              <a:t>procesos</a:t>
            </a:r>
            <a:r>
              <a:rPr lang="en-US" dirty="0" smtClean="0"/>
              <a:t> de </a:t>
            </a:r>
            <a:r>
              <a:rPr lang="en-US" dirty="0" err="1" smtClean="0"/>
              <a:t>tranversalizacion</a:t>
            </a:r>
            <a:r>
              <a:rPr lang="en-US" dirty="0" smtClean="0"/>
              <a:t> en </a:t>
            </a:r>
            <a:r>
              <a:rPr lang="en-US" dirty="0" err="1" smtClean="0"/>
              <a:t>todas</a:t>
            </a:r>
            <a:r>
              <a:rPr lang="en-US" dirty="0" smtClean="0"/>
              <a:t> las </a:t>
            </a:r>
            <a:r>
              <a:rPr lang="en-US" dirty="0" err="1" smtClean="0"/>
              <a:t>instancias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 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Se </a:t>
            </a:r>
            <a:r>
              <a:rPr lang="en-US" dirty="0" err="1" smtClean="0"/>
              <a:t>deben</a:t>
            </a:r>
            <a:r>
              <a:rPr lang="en-US" dirty="0" smtClean="0"/>
              <a:t> de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perfiles</a:t>
            </a:r>
            <a:r>
              <a:rPr lang="en-US" dirty="0" smtClean="0"/>
              <a:t> de personas </a:t>
            </a:r>
            <a:r>
              <a:rPr lang="en-US" dirty="0" err="1" smtClean="0"/>
              <a:t>retornadas</a:t>
            </a:r>
            <a:r>
              <a:rPr lang="en-US" dirty="0" smtClean="0"/>
              <a:t> </a:t>
            </a:r>
            <a:r>
              <a:rPr lang="en-US" dirty="0" err="1" smtClean="0"/>
              <a:t>considerando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heterogeneidad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Contar</a:t>
            </a:r>
            <a:r>
              <a:rPr lang="en-US" dirty="0" smtClean="0"/>
              <a:t> con </a:t>
            </a:r>
            <a:r>
              <a:rPr lang="en-US" dirty="0" err="1" smtClean="0"/>
              <a:t>politicas</a:t>
            </a:r>
            <a:r>
              <a:rPr lang="en-US" dirty="0" smtClean="0"/>
              <a:t> de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parte integral de la </a:t>
            </a:r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migratoria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Migracion</a:t>
            </a:r>
            <a:r>
              <a:rPr lang="en-US" sz="4000" b="1" dirty="0" smtClean="0"/>
              <a:t> de Retorno</a:t>
            </a:r>
            <a:endParaRPr lang="en-U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 fontScale="70000" lnSpcReduction="20000"/>
          </a:bodyPr>
          <a:lstStyle/>
          <a:p>
            <a:pPr marL="550926" indent="-514350">
              <a:buAutoNum type="arabicPeriod" startAt="6"/>
            </a:pPr>
            <a:r>
              <a:rPr lang="en-US" dirty="0" smtClean="0"/>
              <a:t>Las </a:t>
            </a:r>
            <a:r>
              <a:rPr lang="en-US" dirty="0" err="1" smtClean="0"/>
              <a:t>politicas</a:t>
            </a:r>
            <a:r>
              <a:rPr lang="en-US" dirty="0" smtClean="0"/>
              <a:t> </a:t>
            </a:r>
            <a:r>
              <a:rPr lang="en-US" dirty="0" err="1" smtClean="0"/>
              <a:t>migratorias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responder al </a:t>
            </a:r>
            <a:r>
              <a:rPr lang="en-US" dirty="0" err="1" smtClean="0"/>
              <a:t>cambio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dinamicas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migraciones</a:t>
            </a:r>
            <a:endParaRPr lang="en-US" dirty="0" smtClean="0"/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pPr marL="550926" indent="-514350">
              <a:buAutoNum type="arabicPeriod" startAt="6"/>
            </a:pPr>
            <a:r>
              <a:rPr lang="en-US" dirty="0" err="1" smtClean="0"/>
              <a:t>Indagar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variedades</a:t>
            </a:r>
            <a:r>
              <a:rPr lang="en-US" dirty="0" smtClean="0"/>
              <a:t> de </a:t>
            </a:r>
            <a:r>
              <a:rPr lang="en-US" dirty="0" err="1" smtClean="0"/>
              <a:t>genero</a:t>
            </a:r>
            <a:r>
              <a:rPr lang="en-US" dirty="0" smtClean="0"/>
              <a:t> de la </a:t>
            </a:r>
            <a:r>
              <a:rPr lang="en-US" dirty="0" err="1" smtClean="0"/>
              <a:t>poblacion</a:t>
            </a:r>
            <a:r>
              <a:rPr lang="en-US" dirty="0" smtClean="0"/>
              <a:t> </a:t>
            </a:r>
            <a:r>
              <a:rPr lang="en-US" dirty="0" err="1" smtClean="0"/>
              <a:t>migrante</a:t>
            </a:r>
            <a:r>
              <a:rPr lang="en-US" dirty="0" smtClean="0"/>
              <a:t> </a:t>
            </a:r>
            <a:r>
              <a:rPr lang="en-US" dirty="0" err="1" smtClean="0"/>
              <a:t>retornada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de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focalizar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.</a:t>
            </a:r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pPr marL="550926" indent="-514350">
              <a:buAutoNum type="arabicPeriod" startAt="6"/>
            </a:pPr>
            <a:r>
              <a:rPr lang="en-US" dirty="0" smtClean="0"/>
              <a:t>Es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diferenciar</a:t>
            </a:r>
            <a:r>
              <a:rPr lang="en-US" dirty="0" smtClean="0"/>
              <a:t> entre </a:t>
            </a:r>
            <a:r>
              <a:rPr lang="en-US" dirty="0" err="1" smtClean="0"/>
              <a:t>asistencia</a:t>
            </a:r>
            <a:r>
              <a:rPr lang="en-US" dirty="0" smtClean="0"/>
              <a:t> </a:t>
            </a:r>
            <a:r>
              <a:rPr lang="en-US" dirty="0" err="1" smtClean="0"/>
              <a:t>humanitaria</a:t>
            </a:r>
            <a:r>
              <a:rPr lang="en-US" dirty="0" smtClean="0"/>
              <a:t> y </a:t>
            </a:r>
            <a:r>
              <a:rPr lang="en-US" dirty="0" err="1" smtClean="0"/>
              <a:t>promocion</a:t>
            </a:r>
            <a:r>
              <a:rPr lang="en-US" dirty="0" smtClean="0"/>
              <a:t> del </a:t>
            </a:r>
            <a:r>
              <a:rPr lang="en-US" dirty="0" err="1" smtClean="0"/>
              <a:t>desarrollo</a:t>
            </a:r>
            <a:r>
              <a:rPr lang="en-US" dirty="0" smtClean="0"/>
              <a:t> </a:t>
            </a:r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pPr marL="550926" indent="-514350">
              <a:buAutoNum type="arabicPeriod" startAt="6"/>
            </a:pPr>
            <a:r>
              <a:rPr lang="en-US" dirty="0" err="1" smtClean="0"/>
              <a:t>Generar</a:t>
            </a:r>
            <a:r>
              <a:rPr lang="en-US" dirty="0" smtClean="0"/>
              <a:t> </a:t>
            </a:r>
            <a:r>
              <a:rPr lang="en-US" dirty="0" err="1" smtClean="0"/>
              <a:t>acuerdos</a:t>
            </a:r>
            <a:r>
              <a:rPr lang="en-US" dirty="0" smtClean="0"/>
              <a:t> con </a:t>
            </a:r>
            <a:r>
              <a:rPr lang="en-US" dirty="0" err="1" smtClean="0"/>
              <a:t>paises</a:t>
            </a:r>
            <a:r>
              <a:rPr lang="en-US" dirty="0" smtClean="0"/>
              <a:t> de </a:t>
            </a:r>
            <a:r>
              <a:rPr lang="en-US" dirty="0" err="1" smtClean="0"/>
              <a:t>origen</a:t>
            </a:r>
            <a:r>
              <a:rPr lang="en-US" dirty="0" smtClean="0"/>
              <a:t> y </a:t>
            </a:r>
            <a:r>
              <a:rPr lang="en-US" dirty="0" err="1" smtClean="0"/>
              <a:t>destino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se </a:t>
            </a:r>
            <a:r>
              <a:rPr lang="en-US" dirty="0" err="1" smtClean="0"/>
              <a:t>trate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laborales</a:t>
            </a:r>
            <a:endParaRPr lang="en-US" dirty="0" smtClean="0"/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pPr marL="550926" indent="-514350">
              <a:buAutoNum type="arabicPeriod" startAt="6"/>
            </a:pPr>
            <a:r>
              <a:rPr lang="en-US" dirty="0" err="1" smtClean="0"/>
              <a:t>Fomentar</a:t>
            </a:r>
            <a:r>
              <a:rPr lang="en-US" dirty="0" smtClean="0"/>
              <a:t> </a:t>
            </a:r>
            <a:r>
              <a:rPr lang="en-US" dirty="0" err="1" smtClean="0"/>
              <a:t>reuniones</a:t>
            </a:r>
            <a:r>
              <a:rPr lang="en-US" dirty="0" smtClean="0"/>
              <a:t> </a:t>
            </a:r>
            <a:r>
              <a:rPr lang="en-US" dirty="0" err="1" smtClean="0"/>
              <a:t>bilaterales</a:t>
            </a:r>
            <a:r>
              <a:rPr lang="en-US" dirty="0" smtClean="0"/>
              <a:t> o </a:t>
            </a:r>
            <a:r>
              <a:rPr lang="en-US" dirty="0" err="1" smtClean="0"/>
              <a:t>multilaterales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sinergias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posibiliten</a:t>
            </a:r>
            <a:r>
              <a:rPr lang="en-US" dirty="0" smtClean="0"/>
              <a:t> la </a:t>
            </a:r>
            <a:r>
              <a:rPr lang="en-US" dirty="0" err="1" smtClean="0"/>
              <a:t>reinsercion</a:t>
            </a:r>
            <a:endParaRPr lang="en-US" dirty="0" smtClean="0"/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pPr marL="550926" indent="-514350">
              <a:buAutoNum type="arabicPeriod" startAt="6"/>
            </a:pPr>
            <a:r>
              <a:rPr lang="en-US" dirty="0" smtClean="0"/>
              <a:t>Los </a:t>
            </a:r>
            <a:r>
              <a:rPr lang="en-US" dirty="0" err="1" smtClean="0"/>
              <a:t>paises</a:t>
            </a:r>
            <a:r>
              <a:rPr lang="en-US" dirty="0" smtClean="0"/>
              <a:t> de </a:t>
            </a:r>
            <a:r>
              <a:rPr lang="en-US" dirty="0" err="1" smtClean="0"/>
              <a:t>origen</a:t>
            </a:r>
            <a:r>
              <a:rPr lang="en-US" dirty="0" smtClean="0"/>
              <a:t>,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repensar</a:t>
            </a:r>
            <a:r>
              <a:rPr lang="en-US" dirty="0" smtClean="0"/>
              <a:t> los </a:t>
            </a:r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r>
              <a:rPr lang="en-US" dirty="0" smtClean="0"/>
              <a:t> a las </a:t>
            </a:r>
            <a:r>
              <a:rPr lang="en-US" dirty="0" err="1" smtClean="0"/>
              <a:t>ayudas</a:t>
            </a:r>
            <a:r>
              <a:rPr lang="en-US" dirty="0" smtClean="0"/>
              <a:t> y </a:t>
            </a:r>
            <a:r>
              <a:rPr lang="en-US" dirty="0" err="1" smtClean="0"/>
              <a:t>plantear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estrategias</a:t>
            </a:r>
            <a:r>
              <a:rPr lang="en-US" dirty="0" smtClean="0"/>
              <a:t> o revisar las </a:t>
            </a:r>
            <a:r>
              <a:rPr lang="en-US" dirty="0" err="1" smtClean="0"/>
              <a:t>emprendidas</a:t>
            </a:r>
            <a:r>
              <a:rPr lang="en-US" dirty="0" smtClean="0"/>
              <a:t>, </a:t>
            </a:r>
            <a:r>
              <a:rPr lang="en-US" dirty="0" err="1" smtClean="0"/>
              <a:t>teniendo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las multiples </a:t>
            </a:r>
            <a:r>
              <a:rPr lang="en-US" dirty="0" err="1" smtClean="0"/>
              <a:t>dimenciones</a:t>
            </a:r>
            <a:r>
              <a:rPr lang="en-US" dirty="0" smtClean="0"/>
              <a:t> de </a:t>
            </a:r>
            <a:r>
              <a:rPr lang="en-US" dirty="0" err="1" smtClean="0"/>
              <a:t>reinsercion</a:t>
            </a:r>
            <a:r>
              <a:rPr lang="en-US" dirty="0" smtClean="0"/>
              <a:t> o </a:t>
            </a:r>
            <a:r>
              <a:rPr lang="en-US" dirty="0" err="1" smtClean="0"/>
              <a:t>reintegracion</a:t>
            </a:r>
            <a:r>
              <a:rPr lang="en-US" dirty="0" smtClean="0"/>
              <a:t> </a:t>
            </a:r>
            <a:r>
              <a:rPr lang="en-US" dirty="0" err="1" smtClean="0"/>
              <a:t>economicas</a:t>
            </a:r>
            <a:r>
              <a:rPr lang="en-US" dirty="0" smtClean="0"/>
              <a:t>, social y cultural.</a:t>
            </a:r>
          </a:p>
          <a:p>
            <a:pPr marL="550926" indent="-514350">
              <a:buAutoNum type="arabicPeriod" startAt="6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dirty="0" smtClean="0">
                <a:solidFill>
                  <a:srgbClr val="FF0000"/>
                </a:solidFill>
              </a:rPr>
              <a:t/>
            </a:r>
            <a:br>
              <a:rPr lang="es-SV" sz="3600" dirty="0" smtClean="0">
                <a:solidFill>
                  <a:srgbClr val="FF0000"/>
                </a:solidFill>
              </a:rPr>
            </a:br>
            <a:r>
              <a:rPr lang="es-SV" sz="4800" dirty="0" smtClean="0">
                <a:solidFill>
                  <a:srgbClr val="FF0000"/>
                </a:solidFill>
              </a:rPr>
              <a:t/>
            </a:r>
            <a:br>
              <a:rPr lang="es-SV" sz="48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SV" sz="6000" dirty="0" smtClean="0"/>
          </a:p>
          <a:p>
            <a:pPr algn="ctr">
              <a:buNone/>
            </a:pPr>
            <a:r>
              <a:rPr lang="es-SV" sz="6600" dirty="0" smtClean="0">
                <a:solidFill>
                  <a:srgbClr val="FF0000"/>
                </a:solidFill>
              </a:rPr>
              <a:t>MUCHAS GRACIAS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000625" y="1071563"/>
            <a:ext cx="3614738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8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0" y="1676400"/>
            <a:ext cx="7715304" cy="487680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</a:rPr>
              <a:t>Siendo América Latina por tradición una zona emisora de flujos migratorios, algunos países también se han convertido en transito y destino.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</a:rPr>
              <a:t>Ha surgido un nuevo flujo: Población emigrada que retorna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</a:rPr>
              <a:t>(</a:t>
            </a:r>
            <a:r>
              <a:rPr lang="es-ES" sz="2000" dirty="0" smtClean="0">
                <a:latin typeface="+mj-lt"/>
              </a:rPr>
              <a:t>Ministerio de Relaciones Exteriores, comercio e integración , Secretaria Nacional del Migrante de Ecuador, OIM FLACSO)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SV" sz="2800" dirty="0">
              <a:latin typeface="+mj-lt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428596" y="-142900"/>
            <a:ext cx="8358246" cy="11430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cap="all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</a:rPr>
              <a:t>Ministerio de relaciones exteriores</a:t>
            </a: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71500" y="121443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dirty="0" smtClean="0">
                <a:latin typeface="Calibri" pitchFamily="34" charset="0"/>
              </a:rPr>
              <a:t>ANTECEDENTES</a:t>
            </a:r>
            <a:endParaRPr lang="es-SV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000625" y="1071563"/>
            <a:ext cx="3614738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8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295400"/>
            <a:ext cx="8534400" cy="510540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just"/>
            <a:r>
              <a:rPr lang="es-SV" sz="3200" dirty="0" smtClean="0">
                <a:solidFill>
                  <a:srgbClr val="FFFFCC"/>
                </a:solidFill>
              </a:rPr>
              <a:t>Objetivo: </a:t>
            </a:r>
          </a:p>
          <a:p>
            <a:pPr algn="just"/>
            <a:r>
              <a:rPr lang="es-SV" sz="2400" dirty="0" smtClean="0">
                <a:solidFill>
                  <a:srgbClr val="FFFFCC"/>
                </a:solidFill>
              </a:rPr>
              <a:t>Analizar desde el punto de vista del avance del conocimiento científico y desde la perspectiva del diseño e implementación de políticas publicas, algunos de los patrones mas relevantes de la migración de retorno en América Latina y los nuevos escenarios políticos que están surgiendo, tanto en país de origen como de destino, como respuesta a este flujo migratorio</a:t>
            </a:r>
          </a:p>
          <a:p>
            <a:pPr algn="just"/>
            <a:endParaRPr lang="es-SV" sz="2400" dirty="0" smtClean="0">
              <a:solidFill>
                <a:srgbClr val="FFFFCC"/>
              </a:solidFill>
            </a:endParaRPr>
          </a:p>
          <a:p>
            <a:pPr algn="just"/>
            <a:r>
              <a:rPr lang="es-SV" sz="2400" dirty="0" smtClean="0">
                <a:solidFill>
                  <a:srgbClr val="FFFFCC"/>
                </a:solidFill>
              </a:rPr>
              <a:t>Posicionar la migración de retorno en la agenda política de los países miembros de la Conferencia sudamericana sobre Migración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 smtClean="0">
              <a:latin typeface="+mj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SV" sz="2800" dirty="0">
              <a:latin typeface="+mj-lt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428596" y="228600"/>
            <a:ext cx="8358246" cy="7715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cap="all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</a:rPr>
              <a:t>Migración de retorno</a:t>
            </a: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57224" y="1928802"/>
            <a:ext cx="7465271" cy="380411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>
                <a:latin typeface="+mj-lt"/>
                <a:cs typeface="+mn-cs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 smtClean="0">
                <a:latin typeface="+mj-lt"/>
                <a:cs typeface="+mn-cs"/>
              </a:rPr>
              <a:t>Asistentes:  Académicos de Ecuador, España, Italia, México, Suiza , Uruguay, Argentina, Bolivia, Chile, El Salvador, Panamá y República Dominicana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s-ES" sz="2400" dirty="0" smtClean="0">
              <a:latin typeface="+mj-lt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 smtClean="0">
                <a:latin typeface="+mj-lt"/>
              </a:rPr>
              <a:t>Expositores: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ES" sz="2400" dirty="0" smtClean="0">
                <a:latin typeface="+mj-lt"/>
              </a:rPr>
              <a:t>Los gobiernos de Brasil, Ecuador, México, Perú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ES" sz="2400" dirty="0" smtClean="0">
                <a:latin typeface="+mj-lt"/>
              </a:rPr>
              <a:t> Representante de la Unión Europea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MX" sz="2400" dirty="0" smtClean="0">
                <a:latin typeface="+mj-lt"/>
              </a:rPr>
              <a:t>R</a:t>
            </a:r>
            <a:r>
              <a:rPr lang="es-MX" sz="2400" dirty="0" smtClean="0">
                <a:latin typeface="+mj-lt"/>
                <a:cs typeface="+mn-cs"/>
              </a:rPr>
              <a:t>epresentante de la Sociedad Civil y de Organismo Intencionales. </a:t>
            </a:r>
            <a:endParaRPr lang="es-ES" sz="2400" dirty="0" smtClean="0">
              <a:latin typeface="+mj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s-SV" sz="2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8625" y="1285875"/>
            <a:ext cx="8229600" cy="4397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000" b="1" dirty="0" smtClean="0">
                <a:latin typeface="+mj-lt"/>
                <a:ea typeface="+mj-ea"/>
                <a:cs typeface="+mj-cs"/>
              </a:rPr>
              <a:t>Migración de Retorno</a:t>
            </a:r>
            <a:endParaRPr lang="es-SV" sz="30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428596" y="-142900"/>
            <a:ext cx="8358246" cy="11430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cap="all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</a:rPr>
              <a:t>Ministerio de relaciones exteriores</a:t>
            </a: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128713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Content Placeholder 7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068762"/>
          </a:xfrm>
        </p:spPr>
        <p:txBody>
          <a:bodyPr rtlCol="0">
            <a:normAutofit/>
          </a:bodyPr>
          <a:lstStyle/>
          <a:p>
            <a:pPr marL="56515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2500" dirty="0" smtClean="0">
                <a:cs typeface="Arial" pitchFamily="34" charset="0"/>
              </a:rPr>
              <a:t>Políticas de retorno desde la Comunidad Europea.</a:t>
            </a:r>
          </a:p>
          <a:p>
            <a:pPr marL="56515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s-SV" sz="2500" dirty="0" smtClean="0">
              <a:cs typeface="Arial" pitchFamily="34" charset="0"/>
            </a:endParaRPr>
          </a:p>
          <a:p>
            <a:pPr marL="56515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2500" dirty="0" smtClean="0">
                <a:cs typeface="Arial" pitchFamily="34" charset="0"/>
              </a:rPr>
              <a:t>Políticas de retorno de los países de origen.</a:t>
            </a:r>
          </a:p>
          <a:p>
            <a:pPr marL="56515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s-SV" sz="2500" dirty="0" smtClean="0">
              <a:cs typeface="Arial" pitchFamily="34" charset="0"/>
            </a:endParaRPr>
          </a:p>
          <a:p>
            <a:pPr marL="56515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2500" dirty="0" smtClean="0">
                <a:cs typeface="Arial" pitchFamily="34" charset="0"/>
              </a:rPr>
              <a:t>Crisis y las experiencias de retorno en América Latina.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00500" y="914400"/>
            <a:ext cx="4857750" cy="81121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ea typeface="+mj-ea"/>
              </a:rPr>
              <a:t>	</a:t>
            </a:r>
            <a:r>
              <a:rPr lang="es-SV" sz="2400" b="1" dirty="0" smtClean="0">
                <a:ea typeface="+mj-ea"/>
              </a:rPr>
              <a:t>Estructura del </a:t>
            </a:r>
            <a:r>
              <a:rPr lang="es-SV" sz="2400" b="1" dirty="0" smtClean="0">
                <a:ea typeface="+mj-ea"/>
              </a:rPr>
              <a:t>Seminario en 3 sesiones  </a:t>
            </a:r>
            <a:endParaRPr lang="es-SV" sz="2400" b="1" dirty="0">
              <a:ea typeface="+mj-ea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428596" y="-142900"/>
            <a:ext cx="8358246" cy="11430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cap="all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</a:rPr>
              <a:t>Ministerio de relaciones exteriores</a:t>
            </a: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Temática abordadas: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Nuevos retos de análisis, compresión y acción planteados con la migración de retorno.</a:t>
            </a:r>
          </a:p>
          <a:p>
            <a:r>
              <a:rPr lang="es-MX" dirty="0" smtClean="0"/>
              <a:t>Los actores, las políticas y los programas de apoyo a las personas retornadas en distintas condiciones y causas.</a:t>
            </a:r>
          </a:p>
          <a:p>
            <a:r>
              <a:rPr lang="es-MX" dirty="0" smtClean="0"/>
              <a:t>Respuesta de la sociedad civil a fenómeno migratorio</a:t>
            </a:r>
          </a:p>
          <a:p>
            <a:r>
              <a:rPr lang="es-MX" dirty="0" smtClean="0"/>
              <a:t>Experiencias de los retornados latinoamericanos en los años recientes.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 lnSpcReduction="10000"/>
          </a:bodyPr>
          <a:lstStyle/>
          <a:p>
            <a:pPr marL="550926" indent="-514350">
              <a:buAutoNum type="arabicPeriod"/>
            </a:pPr>
            <a:r>
              <a:rPr lang="es-MX" dirty="0" smtClean="0"/>
              <a:t>El retorno no es un fenómeno reciente, sino que responde a dinámicas históricas globales y regionales.</a:t>
            </a:r>
          </a:p>
          <a:p>
            <a:pPr marL="550926" indent="-514350">
              <a:buAutoNum type="arabicPeriod"/>
            </a:pPr>
            <a:r>
              <a:rPr lang="es-MX" dirty="0" smtClean="0"/>
              <a:t>Si se concibe la migración como un proceso, el retorno hace parte del ciclo migratorio y no representa la culminación del mismo.</a:t>
            </a:r>
          </a:p>
          <a:p>
            <a:pPr marL="550926" indent="-514350">
              <a:buAutoNum type="arabicPeriod"/>
            </a:pPr>
            <a:r>
              <a:rPr lang="es-MX" dirty="0" smtClean="0"/>
              <a:t>El retorno no </a:t>
            </a:r>
            <a:r>
              <a:rPr lang="es-MX" dirty="0" smtClean="0"/>
              <a:t>ha </a:t>
            </a:r>
            <a:r>
              <a:rPr lang="es-MX" dirty="0" smtClean="0"/>
              <a:t>sido masivo, se ha generado migración hacia terceros países y no se ha frenado completamente la emigración hacia los destinos tradicionales.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50926" indent="-514350" algn="just">
              <a:buNone/>
            </a:pPr>
            <a:r>
              <a:rPr lang="es-MX" dirty="0" smtClean="0"/>
              <a:t>4. </a:t>
            </a:r>
            <a:r>
              <a:rPr lang="es-MX" dirty="0" smtClean="0"/>
              <a:t>Motivo de retorno- Endurecimientos </a:t>
            </a:r>
            <a:r>
              <a:rPr lang="es-MX" dirty="0" smtClean="0"/>
              <a:t>de las políticas migratorias, la vinculación de la migración a políticas de seguridad, la afectación del sector laboral debido a la crisis económica.</a:t>
            </a:r>
          </a:p>
          <a:p>
            <a:pPr marL="550926" indent="-514350" algn="just">
              <a:buNone/>
            </a:pPr>
            <a:r>
              <a:rPr lang="es-MX" dirty="0" smtClean="0"/>
              <a:t>5. Las políticas para la migración de retorno, tanto de los países de origen como de destino, es necesario su concepción y diseño desde un enfoque voluntario y no coercitivo.</a:t>
            </a:r>
          </a:p>
          <a:p>
            <a:pPr marL="550926" indent="-514350" algn="just">
              <a:buNone/>
            </a:pPr>
            <a:r>
              <a:rPr lang="es-MX" dirty="0" smtClean="0"/>
              <a:t>6. Dirigir políticas de atención específicas y pertinentes para cada grupo (retornos voluntarios, deportados, vulnerables, migrantes calificados)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7. Existe una complejidad en los perfiles de los migrantes, en sus decisiones para retornar, y también en las razones para no retornar.</a:t>
            </a:r>
          </a:p>
          <a:p>
            <a:pPr algn="just">
              <a:buNone/>
            </a:pPr>
            <a:r>
              <a:rPr lang="es-MX" dirty="0" smtClean="0"/>
              <a:t>8. La conceptualización de la migración y los intereses particulares por parte de los Estados influyen en las respuestas dan a los fenómenos de movilidad y en establecimiento de prioridades de los ámbitos de atención.</a:t>
            </a:r>
          </a:p>
          <a:p>
            <a:pPr algn="just">
              <a:buNone/>
            </a:pPr>
            <a:r>
              <a:rPr lang="es-MX" dirty="0" smtClean="0"/>
              <a:t>9. Tener en cuenta los aspectos de reinserción  más allá de lo económico.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2198</TotalTime>
  <Words>862</Words>
  <Application>Microsoft Office PowerPoint</Application>
  <PresentationFormat>Presentación en pantalla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Technic</vt:lpstr>
      <vt:lpstr>Diapositiva 1</vt:lpstr>
      <vt:lpstr>Diapositiva 2</vt:lpstr>
      <vt:lpstr>Diapositiva 3</vt:lpstr>
      <vt:lpstr>Diapositiva 4</vt:lpstr>
      <vt:lpstr>Diapositiva 5</vt:lpstr>
      <vt:lpstr>Temática abordadas:</vt:lpstr>
      <vt:lpstr>Conclusiones</vt:lpstr>
      <vt:lpstr>Conclusiones </vt:lpstr>
      <vt:lpstr>Conclusiones </vt:lpstr>
      <vt:lpstr>Conclusiones </vt:lpstr>
      <vt:lpstr>Migración de Retorno</vt:lpstr>
      <vt:lpstr>Migracion de Retorno</vt:lpstr>
      <vt:lpstr>  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Castillo</dc:creator>
  <cp:lastModifiedBy>Your User Name</cp:lastModifiedBy>
  <cp:revision>266</cp:revision>
  <dcterms:created xsi:type="dcterms:W3CDTF">2010-04-24T23:53:19Z</dcterms:created>
  <dcterms:modified xsi:type="dcterms:W3CDTF">2012-12-06T20:11:19Z</dcterms:modified>
</cp:coreProperties>
</file>