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1C8A5-0902-4164-969D-D9441CDE39C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705B700-5520-4B39-BBB9-EDDB66E3459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dirty="0" smtClean="0"/>
            <a:t>5</a:t>
          </a:r>
        </a:p>
        <a:p>
          <a:r>
            <a:rPr lang="es-CR" dirty="0" smtClean="0"/>
            <a:t>Reuniones </a:t>
          </a:r>
          <a:endParaRPr lang="en-US" dirty="0"/>
        </a:p>
      </dgm:t>
    </dgm:pt>
    <dgm:pt modelId="{A54B881A-0C24-4989-AF85-67E4F389E0CC}" type="parTrans" cxnId="{BF9D242F-CAFD-4850-BA0C-606326BC164D}">
      <dgm:prSet/>
      <dgm:spPr/>
      <dgm:t>
        <a:bodyPr/>
        <a:lstStyle/>
        <a:p>
          <a:endParaRPr lang="en-US"/>
        </a:p>
      </dgm:t>
    </dgm:pt>
    <dgm:pt modelId="{69C86987-AE2B-4080-8FC8-90FD4B634E25}" type="sibTrans" cxnId="{BF9D242F-CAFD-4850-BA0C-606326BC164D}">
      <dgm:prSet/>
      <dgm:spPr/>
      <dgm:t>
        <a:bodyPr/>
        <a:lstStyle/>
        <a:p>
          <a:endParaRPr lang="en-US"/>
        </a:p>
      </dgm:t>
    </dgm:pt>
    <dgm:pt modelId="{DCD4B6CA-90E4-4D76-9F38-8F6BD274D83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dirty="0" smtClean="0"/>
            <a:t>2</a:t>
          </a:r>
        </a:p>
        <a:p>
          <a:r>
            <a:rPr lang="es-CR" dirty="0" smtClean="0"/>
            <a:t>Reuniones Virtuales</a:t>
          </a:r>
          <a:endParaRPr lang="en-US" dirty="0"/>
        </a:p>
      </dgm:t>
    </dgm:pt>
    <dgm:pt modelId="{43A75265-5826-446B-A000-37D63A72AE54}" type="parTrans" cxnId="{3855DC47-B781-4AC7-BE3D-1748C2DABD0D}">
      <dgm:prSet/>
      <dgm:spPr/>
      <dgm:t>
        <a:bodyPr/>
        <a:lstStyle/>
        <a:p>
          <a:endParaRPr lang="en-US"/>
        </a:p>
      </dgm:t>
    </dgm:pt>
    <dgm:pt modelId="{664ABB35-9834-4BB3-9896-B66898C90505}" type="sibTrans" cxnId="{3855DC47-B781-4AC7-BE3D-1748C2DABD0D}">
      <dgm:prSet/>
      <dgm:spPr/>
      <dgm:t>
        <a:bodyPr/>
        <a:lstStyle/>
        <a:p>
          <a:endParaRPr lang="en-US"/>
        </a:p>
      </dgm:t>
    </dgm:pt>
    <dgm:pt modelId="{B6DF4C3D-A31A-4B65-9397-71890C9A2D2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dirty="0" smtClean="0"/>
            <a:t>18</a:t>
          </a:r>
        </a:p>
        <a:p>
          <a:r>
            <a:rPr lang="es-CR" dirty="0" smtClean="0"/>
            <a:t>Totales</a:t>
          </a:r>
          <a:endParaRPr lang="en-US" dirty="0"/>
        </a:p>
      </dgm:t>
    </dgm:pt>
    <dgm:pt modelId="{E2747EC6-6FA7-42D9-8596-BC5EA5C8AE73}" type="parTrans" cxnId="{504F33D4-4986-429C-891B-9550F3A32C46}">
      <dgm:prSet/>
      <dgm:spPr/>
      <dgm:t>
        <a:bodyPr/>
        <a:lstStyle/>
        <a:p>
          <a:endParaRPr lang="en-US"/>
        </a:p>
      </dgm:t>
    </dgm:pt>
    <dgm:pt modelId="{90F1855F-6D30-4165-A9FE-60C0C4B7B879}" type="sibTrans" cxnId="{504F33D4-4986-429C-891B-9550F3A32C46}">
      <dgm:prSet/>
      <dgm:spPr/>
      <dgm:t>
        <a:bodyPr/>
        <a:lstStyle/>
        <a:p>
          <a:endParaRPr lang="en-US"/>
        </a:p>
      </dgm:t>
    </dgm:pt>
    <dgm:pt modelId="{8F29C10B-F49F-4DE8-B461-5DF1F6993D7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dirty="0" smtClean="0"/>
            <a:t>8</a:t>
          </a:r>
        </a:p>
        <a:p>
          <a:r>
            <a:rPr lang="es-CR" dirty="0" smtClean="0"/>
            <a:t>Actividades </a:t>
          </a:r>
          <a:endParaRPr lang="en-US" dirty="0"/>
        </a:p>
      </dgm:t>
    </dgm:pt>
    <dgm:pt modelId="{F51ACE1B-23FB-46E0-9348-8851B5F64627}" type="parTrans" cxnId="{69C9A1D2-BD87-46AB-AF33-7AA528116BCE}">
      <dgm:prSet/>
      <dgm:spPr/>
      <dgm:t>
        <a:bodyPr/>
        <a:lstStyle/>
        <a:p>
          <a:endParaRPr lang="en-US"/>
        </a:p>
      </dgm:t>
    </dgm:pt>
    <dgm:pt modelId="{CA8158EC-EA9A-4909-BFC9-0FFE0780E0CA}" type="sibTrans" cxnId="{69C9A1D2-BD87-46AB-AF33-7AA528116BCE}">
      <dgm:prSet/>
      <dgm:spPr/>
      <dgm:t>
        <a:bodyPr/>
        <a:lstStyle/>
        <a:p>
          <a:endParaRPr lang="en-US"/>
        </a:p>
      </dgm:t>
    </dgm:pt>
    <dgm:pt modelId="{BA2899D3-9EAF-4C17-B1C6-6DB1BFB58879}" type="pres">
      <dgm:prSet presAssocID="{0EF1C8A5-0902-4164-969D-D9441CDE39CC}" presName="linearFlow" presStyleCnt="0">
        <dgm:presLayoutVars>
          <dgm:dir/>
          <dgm:resizeHandles val="exact"/>
        </dgm:presLayoutVars>
      </dgm:prSet>
      <dgm:spPr/>
    </dgm:pt>
    <dgm:pt modelId="{8B1168B8-9581-428A-8EC7-83F2A7660586}" type="pres">
      <dgm:prSet presAssocID="{F705B700-5520-4B39-BBB9-EDDB66E345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DE377-9F61-4587-BEBF-39FDC36B94B3}" type="pres">
      <dgm:prSet presAssocID="{69C86987-AE2B-4080-8FC8-90FD4B634E25}" presName="spacerL" presStyleCnt="0"/>
      <dgm:spPr/>
    </dgm:pt>
    <dgm:pt modelId="{C9E99CB7-B6F4-4571-8F3E-05EE68132A16}" type="pres">
      <dgm:prSet presAssocID="{69C86987-AE2B-4080-8FC8-90FD4B634E2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99B3A4F-914D-4D2A-BFA5-32D497C95F3B}" type="pres">
      <dgm:prSet presAssocID="{69C86987-AE2B-4080-8FC8-90FD4B634E25}" presName="spacerR" presStyleCnt="0"/>
      <dgm:spPr/>
    </dgm:pt>
    <dgm:pt modelId="{60558D95-1894-44F8-B38F-BEBFA953C7B0}" type="pres">
      <dgm:prSet presAssocID="{DCD4B6CA-90E4-4D76-9F38-8F6BD274D8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4519-0A9C-4CFA-823D-C55AAE434E73}" type="pres">
      <dgm:prSet presAssocID="{664ABB35-9834-4BB3-9896-B66898C90505}" presName="spacerL" presStyleCnt="0"/>
      <dgm:spPr/>
    </dgm:pt>
    <dgm:pt modelId="{655A36D0-3F6E-4593-BDE6-6DFF59EE252D}" type="pres">
      <dgm:prSet presAssocID="{664ABB35-9834-4BB3-9896-B66898C905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6224078-51ED-4EE0-BF2E-12BC6E38715B}" type="pres">
      <dgm:prSet presAssocID="{664ABB35-9834-4BB3-9896-B66898C90505}" presName="spacerR" presStyleCnt="0"/>
      <dgm:spPr/>
    </dgm:pt>
    <dgm:pt modelId="{4EB724C1-7E7E-4349-9E20-1E08B41523FD}" type="pres">
      <dgm:prSet presAssocID="{8F29C10B-F49F-4DE8-B461-5DF1F6993D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604A5-2492-41A6-8A4A-AD65C8969871}" type="pres">
      <dgm:prSet presAssocID="{CA8158EC-EA9A-4909-BFC9-0FFE0780E0CA}" presName="spacerL" presStyleCnt="0"/>
      <dgm:spPr/>
    </dgm:pt>
    <dgm:pt modelId="{2D6D818A-3730-4F40-A356-F576B3D3854F}" type="pres">
      <dgm:prSet presAssocID="{CA8158EC-EA9A-4909-BFC9-0FFE0780E0C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F532CD4-BC87-4F57-A23C-E7A37E3BF642}" type="pres">
      <dgm:prSet presAssocID="{CA8158EC-EA9A-4909-BFC9-0FFE0780E0CA}" presName="spacerR" presStyleCnt="0"/>
      <dgm:spPr/>
    </dgm:pt>
    <dgm:pt modelId="{27018AE6-B6F2-401E-9225-CF246FF2CB7F}" type="pres">
      <dgm:prSet presAssocID="{B6DF4C3D-A31A-4B65-9397-71890C9A2D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68FA3-8AFA-44E5-8A50-27EDD1D77C44}" type="presOf" srcId="{8F29C10B-F49F-4DE8-B461-5DF1F6993D7C}" destId="{4EB724C1-7E7E-4349-9E20-1E08B41523FD}" srcOrd="0" destOrd="0" presId="urn:microsoft.com/office/officeart/2005/8/layout/equation1"/>
    <dgm:cxn modelId="{CCF9C146-09B6-4650-8F07-A0D9C58E8616}" type="presOf" srcId="{B6DF4C3D-A31A-4B65-9397-71890C9A2D24}" destId="{27018AE6-B6F2-401E-9225-CF246FF2CB7F}" srcOrd="0" destOrd="0" presId="urn:microsoft.com/office/officeart/2005/8/layout/equation1"/>
    <dgm:cxn modelId="{67F39EE9-9593-429B-AA3A-E86D38A69BF4}" type="presOf" srcId="{F705B700-5520-4B39-BBB9-EDDB66E34596}" destId="{8B1168B8-9581-428A-8EC7-83F2A7660586}" srcOrd="0" destOrd="0" presId="urn:microsoft.com/office/officeart/2005/8/layout/equation1"/>
    <dgm:cxn modelId="{628AE056-42B9-4136-9933-9B29D7A2F0C3}" type="presOf" srcId="{CA8158EC-EA9A-4909-BFC9-0FFE0780E0CA}" destId="{2D6D818A-3730-4F40-A356-F576B3D3854F}" srcOrd="0" destOrd="0" presId="urn:microsoft.com/office/officeart/2005/8/layout/equation1"/>
    <dgm:cxn modelId="{8DA119A7-2D48-4E07-A6BA-10E56D2D1861}" type="presOf" srcId="{DCD4B6CA-90E4-4D76-9F38-8F6BD274D833}" destId="{60558D95-1894-44F8-B38F-BEBFA953C7B0}" srcOrd="0" destOrd="0" presId="urn:microsoft.com/office/officeart/2005/8/layout/equation1"/>
    <dgm:cxn modelId="{69C9A1D2-BD87-46AB-AF33-7AA528116BCE}" srcId="{0EF1C8A5-0902-4164-969D-D9441CDE39CC}" destId="{8F29C10B-F49F-4DE8-B461-5DF1F6993D7C}" srcOrd="2" destOrd="0" parTransId="{F51ACE1B-23FB-46E0-9348-8851B5F64627}" sibTransId="{CA8158EC-EA9A-4909-BFC9-0FFE0780E0CA}"/>
    <dgm:cxn modelId="{15430351-DECA-4630-A900-2FF3D3C6C5F7}" type="presOf" srcId="{664ABB35-9834-4BB3-9896-B66898C90505}" destId="{655A36D0-3F6E-4593-BDE6-6DFF59EE252D}" srcOrd="0" destOrd="0" presId="urn:microsoft.com/office/officeart/2005/8/layout/equation1"/>
    <dgm:cxn modelId="{BF9D242F-CAFD-4850-BA0C-606326BC164D}" srcId="{0EF1C8A5-0902-4164-969D-D9441CDE39CC}" destId="{F705B700-5520-4B39-BBB9-EDDB66E34596}" srcOrd="0" destOrd="0" parTransId="{A54B881A-0C24-4989-AF85-67E4F389E0CC}" sibTransId="{69C86987-AE2B-4080-8FC8-90FD4B634E25}"/>
    <dgm:cxn modelId="{3855DC47-B781-4AC7-BE3D-1748C2DABD0D}" srcId="{0EF1C8A5-0902-4164-969D-D9441CDE39CC}" destId="{DCD4B6CA-90E4-4D76-9F38-8F6BD274D833}" srcOrd="1" destOrd="0" parTransId="{43A75265-5826-446B-A000-37D63A72AE54}" sibTransId="{664ABB35-9834-4BB3-9896-B66898C90505}"/>
    <dgm:cxn modelId="{504F33D4-4986-429C-891B-9550F3A32C46}" srcId="{0EF1C8A5-0902-4164-969D-D9441CDE39CC}" destId="{B6DF4C3D-A31A-4B65-9397-71890C9A2D24}" srcOrd="3" destOrd="0" parTransId="{E2747EC6-6FA7-42D9-8596-BC5EA5C8AE73}" sibTransId="{90F1855F-6D30-4165-A9FE-60C0C4B7B879}"/>
    <dgm:cxn modelId="{7052E45C-A5A8-4F1E-BD34-6B68C5714D4B}" type="presOf" srcId="{0EF1C8A5-0902-4164-969D-D9441CDE39CC}" destId="{BA2899D3-9EAF-4C17-B1C6-6DB1BFB58879}" srcOrd="0" destOrd="0" presId="urn:microsoft.com/office/officeart/2005/8/layout/equation1"/>
    <dgm:cxn modelId="{87297D13-9AE4-40BE-B5F3-05DB5EED6404}" type="presOf" srcId="{69C86987-AE2B-4080-8FC8-90FD4B634E25}" destId="{C9E99CB7-B6F4-4571-8F3E-05EE68132A16}" srcOrd="0" destOrd="0" presId="urn:microsoft.com/office/officeart/2005/8/layout/equation1"/>
    <dgm:cxn modelId="{5D7E3811-7CBA-4EE3-B03A-C4550A4368C5}" type="presParOf" srcId="{BA2899D3-9EAF-4C17-B1C6-6DB1BFB58879}" destId="{8B1168B8-9581-428A-8EC7-83F2A7660586}" srcOrd="0" destOrd="0" presId="urn:microsoft.com/office/officeart/2005/8/layout/equation1"/>
    <dgm:cxn modelId="{D2959FAB-9131-40EC-86A9-2F57987D75A4}" type="presParOf" srcId="{BA2899D3-9EAF-4C17-B1C6-6DB1BFB58879}" destId="{77ADE377-9F61-4587-BEBF-39FDC36B94B3}" srcOrd="1" destOrd="0" presId="urn:microsoft.com/office/officeart/2005/8/layout/equation1"/>
    <dgm:cxn modelId="{9EAD8810-0CD7-4D07-9691-28B0E5AC9CDF}" type="presParOf" srcId="{BA2899D3-9EAF-4C17-B1C6-6DB1BFB58879}" destId="{C9E99CB7-B6F4-4571-8F3E-05EE68132A16}" srcOrd="2" destOrd="0" presId="urn:microsoft.com/office/officeart/2005/8/layout/equation1"/>
    <dgm:cxn modelId="{1634D3BC-55EA-41E7-A6EB-559AE4AD54F3}" type="presParOf" srcId="{BA2899D3-9EAF-4C17-B1C6-6DB1BFB58879}" destId="{299B3A4F-914D-4D2A-BFA5-32D497C95F3B}" srcOrd="3" destOrd="0" presId="urn:microsoft.com/office/officeart/2005/8/layout/equation1"/>
    <dgm:cxn modelId="{18C763D1-AEB3-4C50-AF04-1BD156D9DEEA}" type="presParOf" srcId="{BA2899D3-9EAF-4C17-B1C6-6DB1BFB58879}" destId="{60558D95-1894-44F8-B38F-BEBFA953C7B0}" srcOrd="4" destOrd="0" presId="urn:microsoft.com/office/officeart/2005/8/layout/equation1"/>
    <dgm:cxn modelId="{F90616CE-CD04-4BF3-97EC-53ED281EBF57}" type="presParOf" srcId="{BA2899D3-9EAF-4C17-B1C6-6DB1BFB58879}" destId="{1F254519-0A9C-4CFA-823D-C55AAE434E73}" srcOrd="5" destOrd="0" presId="urn:microsoft.com/office/officeart/2005/8/layout/equation1"/>
    <dgm:cxn modelId="{2C241276-1FE3-423F-8738-F31B0891CBE6}" type="presParOf" srcId="{BA2899D3-9EAF-4C17-B1C6-6DB1BFB58879}" destId="{655A36D0-3F6E-4593-BDE6-6DFF59EE252D}" srcOrd="6" destOrd="0" presId="urn:microsoft.com/office/officeart/2005/8/layout/equation1"/>
    <dgm:cxn modelId="{171714C7-9A0D-42EC-A53C-2B71B9014C43}" type="presParOf" srcId="{BA2899D3-9EAF-4C17-B1C6-6DB1BFB58879}" destId="{36224078-51ED-4EE0-BF2E-12BC6E38715B}" srcOrd="7" destOrd="0" presId="urn:microsoft.com/office/officeart/2005/8/layout/equation1"/>
    <dgm:cxn modelId="{140DC21E-2435-48C1-9489-CD0BD4D40FB0}" type="presParOf" srcId="{BA2899D3-9EAF-4C17-B1C6-6DB1BFB58879}" destId="{4EB724C1-7E7E-4349-9E20-1E08B41523FD}" srcOrd="8" destOrd="0" presId="urn:microsoft.com/office/officeart/2005/8/layout/equation1"/>
    <dgm:cxn modelId="{D2EDB37A-72FD-4280-AEA5-1B9A1781820C}" type="presParOf" srcId="{BA2899D3-9EAF-4C17-B1C6-6DB1BFB58879}" destId="{B27604A5-2492-41A6-8A4A-AD65C8969871}" srcOrd="9" destOrd="0" presId="urn:microsoft.com/office/officeart/2005/8/layout/equation1"/>
    <dgm:cxn modelId="{0ADC7C38-E3C5-4D0C-9193-1CCE446FBB99}" type="presParOf" srcId="{BA2899D3-9EAF-4C17-B1C6-6DB1BFB58879}" destId="{2D6D818A-3730-4F40-A356-F576B3D3854F}" srcOrd="10" destOrd="0" presId="urn:microsoft.com/office/officeart/2005/8/layout/equation1"/>
    <dgm:cxn modelId="{3C4350E4-7BE5-4F09-8A9D-8DEBA67E4207}" type="presParOf" srcId="{BA2899D3-9EAF-4C17-B1C6-6DB1BFB58879}" destId="{8F532CD4-BC87-4F57-A23C-E7A37E3BF642}" srcOrd="11" destOrd="0" presId="urn:microsoft.com/office/officeart/2005/8/layout/equation1"/>
    <dgm:cxn modelId="{A28739E9-AE38-45A9-BF51-1C0EA502FBF9}" type="presParOf" srcId="{BA2899D3-9EAF-4C17-B1C6-6DB1BFB58879}" destId="{27018AE6-B6F2-401E-9225-CF246FF2CB7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9E586-7AF0-4925-B907-14DD7B38D2C1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70353-6802-48C5-A5F5-B77D279C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0353-6802-48C5-A5F5-B77D279C6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7D66A-3AC8-403F-927B-D46105F76423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396E8-6A4A-441B-A8DD-0150AB99ECC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807"/>
            <a:ext cx="9036496" cy="1686049"/>
          </a:xfrm>
        </p:spPr>
        <p:txBody>
          <a:bodyPr>
            <a:noAutofit/>
          </a:bodyPr>
          <a:lstStyle/>
          <a:p>
            <a:r>
              <a:rPr lang="es-CR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Informe operativo y financiero</a:t>
            </a:r>
            <a:r>
              <a:rPr lang="es-C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 </a:t>
            </a:r>
            <a:br>
              <a:rPr lang="es-C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</a:br>
            <a:r>
              <a:rPr lang="es-C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/>
            </a:r>
            <a:br>
              <a:rPr lang="es-C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</a:br>
            <a:r>
              <a:rPr lang="es-C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Secretaría Técnica de la CRM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257003"/>
            <a:ext cx="6656784" cy="206308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II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Informe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 Trimestral</a:t>
            </a:r>
          </a:p>
          <a:p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Marzo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, 2017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048672" cy="242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4137"/>
              </p:ext>
            </p:extLst>
          </p:nvPr>
        </p:nvGraphicFramePr>
        <p:xfrm>
          <a:off x="323528" y="692696"/>
          <a:ext cx="8496944" cy="599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9746"/>
                <a:gridCol w="1937198"/>
              </a:tblGrid>
              <a:tr h="463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Gastos operativos / </a:t>
                      </a:r>
                      <a:r>
                        <a:rPr lang="es-CR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Operating</a:t>
                      </a: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expens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es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12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I.</a:t>
                      </a:r>
                      <a:r>
                        <a:rPr lang="es-CR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Soporte 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para seminarios y reuniones (traducción e interpretación) /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Support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for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seminars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meetings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translation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interpretation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1. Traducción 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escrita /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Written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translation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2. Interpretación 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Interpretation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73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3. Gastos 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misceláneos /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Miscelaneous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expen</a:t>
                      </a:r>
                      <a:r>
                        <a:rPr lang="en-US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II. Gastos 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de oficina / Office expenses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$7,122.19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48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1. Renta 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y servicios de seguridad /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Rental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security</a:t>
                      </a:r>
                      <a:r>
                        <a:rPr lang="es-CR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services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$6,601.34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2. </a:t>
                      </a:r>
                      <a:r>
                        <a:rPr lang="es-CR"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Servic</a:t>
                      </a:r>
                      <a:r>
                        <a:rPr lang="en-US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ios</a:t>
                      </a:r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Comunes</a:t>
                      </a:r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/ Common services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$421.23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3. </a:t>
                      </a:r>
                      <a:r>
                        <a:rPr lang="en-US"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Suministros</a:t>
                      </a:r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de </a:t>
                      </a:r>
                      <a:r>
                        <a:rPr lang="en-US" sz="11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oficina</a:t>
                      </a:r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/ Office supplies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$99.62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94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III. </a:t>
                      </a:r>
                      <a:r>
                        <a:rPr lang="en-US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Equipo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y </a:t>
                      </a:r>
                      <a:r>
                        <a:rPr lang="en-US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acceso</a:t>
                      </a: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 Internet / Equipment and Internet access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$1,818.83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94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IV.</a:t>
                      </a:r>
                      <a:r>
                        <a:rPr lang="es-CR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Documentos 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y traducción /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Documents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translation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V. Viajes 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y viáticos /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Travel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and per diem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$2,884.08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94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VI. Gastos 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Misceláneos /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Miscelaneous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expenses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$2,147.30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94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R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VII Costos 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de administración de la OIM (5%) / IOM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overhead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R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costs</a:t>
                      </a: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(5%)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Palatino Linotyp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$1,914.19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8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Subtotal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$15,886.59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$60,307.75</a:t>
                      </a: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50809"/>
              </p:ext>
            </p:extLst>
          </p:nvPr>
        </p:nvGraphicFramePr>
        <p:xfrm>
          <a:off x="755575" y="1330325"/>
          <a:ext cx="7560841" cy="5267028"/>
        </p:xfrm>
        <a:graphic>
          <a:graphicData uri="http://schemas.openxmlformats.org/drawingml/2006/table">
            <a:tbl>
              <a:tblPr firstRow="1" firstCol="1" bandRow="1"/>
              <a:tblGrid>
                <a:gridCol w="1312054"/>
                <a:gridCol w="1712070"/>
                <a:gridCol w="1512594"/>
                <a:gridCol w="1511529"/>
                <a:gridCol w="1512594"/>
              </a:tblGrid>
              <a:tr h="92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País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Monto Anual presupuestado a partir de 2017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Monto Adeudado hasta 2016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Contribución 2017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Monto total pendiente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Belice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$25,000.00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$30,500.00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Canadá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$75,000.00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$75,000.00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$75,000.00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Costa Rica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$3,519.99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$3,519.99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El Salvador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Estados Unidos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$150,000.00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$150,000.00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$150,000.00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Guatemala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$5,000.00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$10,500.00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Honduras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$42.00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$42.00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México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$37,500.00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$37,500.00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$37,500.00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Nicaragua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$3,538.61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$3,538.61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Panamá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$5,000.00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$10,500.00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República Dominicana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 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 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$5,500.00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$306,500.00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$35,000.00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$297,100.60</a:t>
                      </a:r>
                      <a:endParaRPr lang="en-US" sz="16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$332,100.60</a:t>
                      </a:r>
                      <a:endParaRPr lang="en-US" sz="16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2499" y="620688"/>
            <a:ext cx="8568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estado de las contribuciones de los Países Miembros hasta enero de 2017 se detalla a continuación</a:t>
            </a:r>
            <a:r>
              <a:rPr kumimoji="0" lang="es-CR" altLang="en-US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75210"/>
              </p:ext>
            </p:extLst>
          </p:nvPr>
        </p:nvGraphicFramePr>
        <p:xfrm>
          <a:off x="611560" y="1340767"/>
          <a:ext cx="7848872" cy="4134763"/>
        </p:xfrm>
        <a:graphic>
          <a:graphicData uri="http://schemas.openxmlformats.org/drawingml/2006/table">
            <a:tbl>
              <a:tblPr firstRow="1" firstCol="1" bandRow="1"/>
              <a:tblGrid>
                <a:gridCol w="1275649"/>
                <a:gridCol w="1686346"/>
                <a:gridCol w="1470626"/>
                <a:gridCol w="1798354"/>
                <a:gridCol w="1617897"/>
              </a:tblGrid>
              <a:tr h="71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País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Monto anual presupuestado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Monto adeudado hasta 2016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Contribución 2017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Monto total pendiente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Belice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$5,310.00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 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$6,372.00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Canadá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$15,000.00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$15,000.00 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$15,000.00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Costa Rica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$57.94 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$57.94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El Salvador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 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3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Estados Unidos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$30,000.00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$30,000.00 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$30,000.00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Guatemala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$897.92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 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$1,959.92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Honduras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México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$7,080.00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$7,080.00 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$7,080.00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Nicaragua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 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Panamá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 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$2,124.00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3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República Dominicana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$0.00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 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$1,062.00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$60,576.00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$7,269.92</a:t>
                      </a:r>
                      <a:endParaRPr lang="en-US" sz="140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$58,509.94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$65,779.86</a:t>
                      </a:r>
                      <a:endParaRPr lang="en-US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22" y="615753"/>
            <a:ext cx="89451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de las contribuciones para el Fondo de reserva para la asistencia de migrantes intrarregionales en situación de alta vulnerabilidad: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5661248"/>
            <a:ext cx="66790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R" sz="1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Belice </a:t>
            </a:r>
            <a:r>
              <a:rPr lang="es-CR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tiene pendientes sus cuotas desde el año 2012 </a:t>
            </a:r>
            <a:r>
              <a:rPr lang="es-CR" sz="1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1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Guatemala </a:t>
            </a:r>
            <a:r>
              <a:rPr lang="es-CR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tiene pendiente el pago de su contribución para el año 2013 ya que la misma quedó por fuera del Acuerdo firmado entre Guatemala y la OIM para el apoyo financiero de la CRM y del Fondo de reserva para la asistencia de migrantes intrarregionales en situación de alta vulnerabilidad</a:t>
            </a:r>
            <a:r>
              <a:rPr lang="es-CR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2005" y="1484784"/>
            <a:ext cx="43909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¡Gracias!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0" y="2852936"/>
            <a:ext cx="3686690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6512" y="12205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 reunión de la Red de Funcionarios de Enlace en Materia de Protección de Niños, Niñas y Adolescentes Migrantes. (Honduras, 16 y 17 de marzo)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2036" y="332656"/>
            <a:ext cx="340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Reuniones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734583" y="2059568"/>
            <a:ext cx="3602121" cy="1297424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16" y="3429000"/>
            <a:ext cx="910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 para generar lineamientos para una posición regional ante el Pacto Mundial para una Migración Segura, Regular y Ordenada (PMM). (Washington D.C. 29 de marzo)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3100781" y="4649041"/>
            <a:ext cx="2907958" cy="1607983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9325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 de las </a:t>
            </a:r>
            <a:r>
              <a:rPr lang="es-CR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Troikas</a:t>
            </a:r>
            <a:r>
              <a:rPr lang="es-CR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Conferencia Regional sobre Migración (CRM) y la Conferencia Suramericana sobre Migraciones (CSM) para la elaboración de una posición común de cara a las negociaciones del Pacto mundial para una migración segura, regular y ordenada (Washington D.C. 30 de marzo)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311352" y="2153526"/>
            <a:ext cx="2628800" cy="1635514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801814"/>
            <a:ext cx="910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en Reunión de la Comisión de Asuntos Migratorios (CAM) de la Organización de Estados Americanos (OEA) (Washington D.C, 31 de marzo)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689140" y="4496346"/>
            <a:ext cx="1692696" cy="2028998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4948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Evento regional de formalización de la adopción de la campaña #</a:t>
            </a:r>
            <a:r>
              <a:rPr lang="es-CR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NegocioMortal</a:t>
            </a: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(Washington D.C, 4 de abril)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843808" y="1544018"/>
            <a:ext cx="3312368" cy="123691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6" y="2854677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 Virtual para dar seguimiento a los acuerdos de la CRM en relación a la generación de insumos para el PMM  (3 de mayo)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59832" y="3429000"/>
            <a:ext cx="2880320" cy="108012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84" y="45811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 Virtual para dar seguimiento a los acuerdos entre la CRM y la CSM en relación a la generación de insumos para el PMM (11 de mayo)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63888" y="5227459"/>
            <a:ext cx="2016224" cy="1585917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332656"/>
            <a:ext cx="3315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Actividades</a:t>
            </a:r>
            <a:endParaRPr lang="en-US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6365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Sistematización de la propuesta de Plan de Trabajo de la Red de Funcionarios de Enlace para la Protección de niñas, niños y adolescentes migrantes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35010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cuestionario para recabar insumos que puedan servir de base para desarrollar los aportes que la CRM realizaría al PMM. (21 de </a:t>
            </a:r>
            <a:r>
              <a:rPr lang="es-CR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56076" y="1844824"/>
            <a:ext cx="3312368" cy="16561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28084" y="4653136"/>
            <a:ext cx="3240360" cy="17281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66445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Compilación de pronunciamientos de la CRM relacionados con consultas temáticas del PMM (27 de </a:t>
            </a:r>
            <a:r>
              <a:rPr lang="es-CR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292494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Sistematización de buenas prácticas presentadas por los Países Miembros de la CRM (2 de mayo</a:t>
            </a:r>
            <a:r>
              <a:rPr lang="es-CR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81128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Entrevistas a candidatos al puesto de Coordinador de la ST de la CRM (4-16 de mayo)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24128" y="1267019"/>
            <a:ext cx="2799185" cy="151390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24128" y="3248109"/>
            <a:ext cx="2952328" cy="133301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24128" y="5085185"/>
            <a:ext cx="2952328" cy="158417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74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de operación del Equipo Tripartito RROCM-CRM-ST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09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Memorándum de Entendimiento entre la Presidencia Pro-Témpore (PPT) de la Conferencia Regional sobre Migración (CRM) y la Organización Internacional para las Migraciones (OIM) para fortalecer la ejecución y el monitoreo del presupuesto de la Secretaría Técnica (ST) de la CRM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80112" y="1206044"/>
            <a:ext cx="3168352" cy="19349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36096" y="4341328"/>
            <a:ext cx="3312368" cy="20162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545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de nuevo sitio web de la Conferencia Regional sobre Migración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3819226"/>
              </p:ext>
            </p:extLst>
          </p:nvPr>
        </p:nvGraphicFramePr>
        <p:xfrm>
          <a:off x="104181" y="2564904"/>
          <a:ext cx="8932315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148064" y="1539102"/>
            <a:ext cx="3384376" cy="22322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4544" y="283295"/>
            <a:ext cx="62281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Informe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 </a:t>
            </a:r>
            <a:r>
              <a:rPr lang="en-US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Medium ITC" panose="020B0602030504020804" pitchFamily="34" charset="0"/>
              </a:rPr>
              <a:t>Financiero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87319"/>
              </p:ext>
            </p:extLst>
          </p:nvPr>
        </p:nvGraphicFramePr>
        <p:xfrm>
          <a:off x="1403648" y="1484784"/>
          <a:ext cx="6696744" cy="518888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357882"/>
                <a:gridCol w="2338862"/>
              </a:tblGrid>
              <a:tr h="761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Ejecución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presupuestaria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en-US" sz="2400" dirty="0" err="1">
                          <a:effectLst/>
                        </a:rPr>
                        <a:t>febrero</a:t>
                      </a:r>
                      <a:r>
                        <a:rPr lang="en-US" sz="2400" dirty="0">
                          <a:effectLst/>
                        </a:rPr>
                        <a:t> 2017 – </a:t>
                      </a:r>
                      <a:r>
                        <a:rPr lang="en-US" sz="2400" dirty="0" err="1">
                          <a:effectLst/>
                        </a:rPr>
                        <a:t>abril</a:t>
                      </a:r>
                      <a:r>
                        <a:rPr lang="en-US" sz="2400" dirty="0">
                          <a:effectLst/>
                        </a:rPr>
                        <a:t> 2017)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8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Personal / Staff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8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6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Coordinador</a:t>
                      </a:r>
                      <a:r>
                        <a:rPr lang="en-US" sz="1600" dirty="0">
                          <a:effectLst/>
                        </a:rPr>
                        <a:t>(a) / Coordinator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$20,931.71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1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Especialista en tecnología de información / </a:t>
                      </a:r>
                      <a:r>
                        <a:rPr lang="es-CR" sz="1600" dirty="0" err="1">
                          <a:effectLst/>
                        </a:rPr>
                        <a:t>Information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technology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specialist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$14,019.66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1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Asistente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Proyecto</a:t>
                      </a:r>
                      <a:r>
                        <a:rPr lang="en-US" sz="1600" dirty="0">
                          <a:effectLst/>
                        </a:rPr>
                        <a:t> / Project assistant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$6,382.01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7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Otro personal de apoyo / </a:t>
                      </a:r>
                      <a:r>
                        <a:rPr lang="es-CR" sz="1600" dirty="0" err="1">
                          <a:effectLst/>
                        </a:rPr>
                        <a:t>Other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support</a:t>
                      </a:r>
                      <a:r>
                        <a:rPr lang="es-CR" sz="1600" dirty="0">
                          <a:effectLst/>
                        </a:rPr>
                        <a:t> staff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$1,416.98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7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Emolumentos terminales (8%) / Terminal </a:t>
                      </a:r>
                      <a:r>
                        <a:rPr lang="es-CR" sz="1600" dirty="0" err="1">
                          <a:effectLst/>
                        </a:rPr>
                        <a:t>emoluments</a:t>
                      </a:r>
                      <a:r>
                        <a:rPr lang="es-CR" sz="1600" dirty="0">
                          <a:effectLst/>
                        </a:rPr>
                        <a:t> (8%)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$1,670.80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8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Subtotal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$44,421.16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921494"/>
            <a:ext cx="925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1400" dirty="0">
                <a:solidFill>
                  <a:schemeClr val="tx2"/>
                </a:solidFill>
              </a:rPr>
              <a:t>El siguiente cuadro muestra la ejecución presupuestaria de la Secretaría Técnica para el periodo de febrero de 2017 a abril de 2017, de acuerdo con la Decisión Viceministerial #5 de la XXI CRM, para que la ST prepare informes trimestrales. 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1047</Words>
  <Application>Microsoft Office PowerPoint</Application>
  <PresentationFormat>On-screen Show (4:3)</PresentationFormat>
  <Paragraphs>212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Constantia</vt:lpstr>
      <vt:lpstr>Eras Medium ITC</vt:lpstr>
      <vt:lpstr>HGSMinchoE</vt:lpstr>
      <vt:lpstr>Palatino Linotype</vt:lpstr>
      <vt:lpstr>Times New Roman</vt:lpstr>
      <vt:lpstr>Verdana</vt:lpstr>
      <vt:lpstr>Wingdings 2</vt:lpstr>
      <vt:lpstr>Flow</vt:lpstr>
      <vt:lpstr>Informe operativo y financiero   Secretaría Técnica de la CRM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operativo y financiero   Secretaría Técnica de la CRM</dc:title>
  <dc:creator>CON Ana Paola</dc:creator>
  <cp:lastModifiedBy>MUÑOZ Maribel</cp:lastModifiedBy>
  <cp:revision>22</cp:revision>
  <dcterms:created xsi:type="dcterms:W3CDTF">2017-06-07T22:02:09Z</dcterms:created>
  <dcterms:modified xsi:type="dcterms:W3CDTF">2017-06-19T18:43:06Z</dcterms:modified>
</cp:coreProperties>
</file>