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6" r:id="rId2"/>
    <p:sldId id="288" r:id="rId3"/>
    <p:sldId id="294" r:id="rId4"/>
    <p:sldId id="293" r:id="rId5"/>
    <p:sldId id="292" r:id="rId6"/>
    <p:sldId id="291" r:id="rId7"/>
    <p:sldId id="290" r:id="rId8"/>
    <p:sldId id="287" r:id="rId9"/>
    <p:sldId id="277" r:id="rId10"/>
    <p:sldId id="278" r:id="rId11"/>
    <p:sldId id="280" r:id="rId12"/>
    <p:sldId id="282" r:id="rId13"/>
    <p:sldId id="296" r:id="rId14"/>
    <p:sldId id="273" r:id="rId15"/>
    <p:sldId id="268" r:id="rId16"/>
    <p:sldId id="261" r:id="rId17"/>
    <p:sldId id="263" r:id="rId18"/>
    <p:sldId id="265" r:id="rId19"/>
    <p:sldId id="271" r:id="rId20"/>
    <p:sldId id="284" r:id="rId21"/>
    <p:sldId id="269" r:id="rId22"/>
    <p:sldId id="275" r:id="rId23"/>
    <p:sldId id="274"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3333"/>
    <a:srgbClr val="99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67" autoAdjust="0"/>
  </p:normalViewPr>
  <p:slideViewPr>
    <p:cSldViewPr>
      <p:cViewPr varScale="1">
        <p:scale>
          <a:sx n="93" d="100"/>
          <a:sy n="93" d="100"/>
        </p:scale>
        <p:origin x="-4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57570-9E51-4C89-8256-2D6C056056CD}" type="datetimeFigureOut">
              <a:rPr lang="en-US" smtClean="0"/>
              <a:pPr/>
              <a:t>6/15/2012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8598D-0E8C-4EC1-8CC4-D6A58ECC44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hs.gov/humantraffick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632A12-DA14-4AC6-BDD2-2261D261E3B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objectives are critical; without them, our security initiatives will not work.</a:t>
            </a:r>
            <a:endParaRPr lang="en-US" dirty="0"/>
          </a:p>
        </p:txBody>
      </p:sp>
      <p:sp>
        <p:nvSpPr>
          <p:cNvPr id="4" name="Slide Number Placeholder 3"/>
          <p:cNvSpPr>
            <a:spLocks noGrp="1"/>
          </p:cNvSpPr>
          <p:nvPr>
            <p:ph type="sldNum" sz="quarter" idx="10"/>
          </p:nvPr>
        </p:nvSpPr>
        <p:spPr/>
        <p:txBody>
          <a:bodyPr/>
          <a:lstStyle/>
          <a:p>
            <a:fld id="{AD632A12-DA14-4AC6-BDD2-2261D261E3BD}"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Combats Smuggling</a:t>
            </a:r>
            <a:r>
              <a:rPr lang="en-US" b="1" u="sng" baseline="0" dirty="0" smtClean="0"/>
              <a:t> and TIP</a:t>
            </a:r>
            <a:r>
              <a:rPr lang="en-US" baseline="0" dirty="0" smtClean="0"/>
              <a:t>:  With the proper security infrastructure in place, law enforcement and the courts can combat these crimes effectively, making it more difficult for traffickers and smugglers to exploit vulnerabilities.</a:t>
            </a:r>
          </a:p>
          <a:p>
            <a:r>
              <a:rPr lang="en-US" b="1" u="sng" baseline="0" dirty="0" smtClean="0"/>
              <a:t>Family Separation</a:t>
            </a:r>
            <a:r>
              <a:rPr lang="en-US" baseline="0" dirty="0" smtClean="0"/>
              <a:t>:  Secure communities prevent the major “push” factors of migration, such as violence, which breaks up families and separates children from their parents.  </a:t>
            </a:r>
          </a:p>
          <a:p>
            <a:r>
              <a:rPr lang="en-US" b="1" u="sng" baseline="0" dirty="0" smtClean="0"/>
              <a:t>Migrant Protection</a:t>
            </a:r>
            <a:r>
              <a:rPr lang="en-US" baseline="0" dirty="0" smtClean="0"/>
              <a:t>:  Security will not stop migration, but it will create environments where migrants can travel safely without fearing exploitation and violence.</a:t>
            </a:r>
          </a:p>
          <a:p>
            <a:r>
              <a:rPr lang="en-US" b="1" u="sng" baseline="0" dirty="0" smtClean="0"/>
              <a:t>Economic Development and Growth</a:t>
            </a:r>
            <a:r>
              <a:rPr lang="en-US" baseline="0" dirty="0" smtClean="0"/>
              <a:t>:  Secure environments create conditions where business and investment has a fighting chance, creating a ripple effect of job growth and economic development.</a:t>
            </a:r>
          </a:p>
          <a:p>
            <a:endParaRPr lang="en-US" dirty="0"/>
          </a:p>
        </p:txBody>
      </p:sp>
      <p:sp>
        <p:nvSpPr>
          <p:cNvPr id="4" name="Slide Number Placeholder 3"/>
          <p:cNvSpPr>
            <a:spLocks noGrp="1"/>
          </p:cNvSpPr>
          <p:nvPr>
            <p:ph type="sldNum" sz="quarter" idx="10"/>
          </p:nvPr>
        </p:nvSpPr>
        <p:spPr/>
        <p:txBody>
          <a:bodyPr/>
          <a:lstStyle/>
          <a:p>
            <a:fld id="{AD632A12-DA14-4AC6-BDD2-2261D261E3BD}"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8E625FA-37C6-47B7-9D73-1DD288F38E54}" type="slidenum">
              <a:rPr lang="en-US" smtClean="0"/>
              <a:pPr/>
              <a:t>13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lvl="0"/>
            <a:r>
              <a:rPr lang="en-US" dirty="0" smtClean="0"/>
              <a:t>Partnering to advance mutual interests and promote economic prosperity, citizen security, social inclusion, human rights, and strong democratic institutions.</a:t>
            </a:r>
          </a:p>
          <a:p>
            <a:r>
              <a:rPr lang="en-US" dirty="0" smtClean="0"/>
              <a:t> </a:t>
            </a:r>
          </a:p>
          <a:p>
            <a:pPr lvl="0"/>
            <a:r>
              <a:rPr lang="en-US" dirty="0" smtClean="0"/>
              <a:t>Using the power of proximity to create opportunities and realize the potential of all peoples of the Americas. </a:t>
            </a:r>
          </a:p>
          <a:p>
            <a:r>
              <a:rPr lang="en-US" b="1" dirty="0" smtClean="0"/>
              <a:t> </a:t>
            </a:r>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000" b="1" dirty="0" smtClean="0">
                <a:latin typeface="+mn-lt"/>
              </a:rPr>
              <a:t>Training</a:t>
            </a:r>
            <a:r>
              <a:rPr lang="en-US" sz="1000" dirty="0" smtClean="0">
                <a:latin typeface="+mn-lt"/>
              </a:rPr>
              <a:t>: The Blue Campaign created training for many audiences including the public, law enforcement, airline personnel, the U.S. Government acquisition workforce, DHS personnel, and domestic and foreign partners. The trainings are available at </a:t>
            </a:r>
            <a:r>
              <a:rPr lang="en-US" sz="1000" dirty="0" smtClean="0">
                <a:latin typeface="+mn-lt"/>
                <a:hlinkClick r:id="rId3"/>
              </a:rPr>
              <a:t>www.dhs.gov/humantrafficking</a:t>
            </a:r>
            <a:r>
              <a:rPr lang="en-US" sz="1000" dirty="0" smtClean="0">
                <a:latin typeface="+mn-lt"/>
              </a:rPr>
              <a:t>.</a:t>
            </a:r>
            <a:br>
              <a:rPr lang="en-US" sz="1000" dirty="0" smtClean="0">
                <a:latin typeface="+mn-lt"/>
              </a:rPr>
            </a:br>
            <a:endParaRPr lang="en-US" sz="1000" dirty="0" smtClean="0">
              <a:latin typeface="+mn-lt"/>
            </a:endParaRPr>
          </a:p>
          <a:p>
            <a:r>
              <a:rPr lang="en-US" sz="1000" b="1" dirty="0" smtClean="0">
                <a:latin typeface="+mn-lt"/>
              </a:rPr>
              <a:t>Informational Videos and Materials:</a:t>
            </a:r>
            <a:r>
              <a:rPr lang="en-US" sz="1000" dirty="0" smtClean="0">
                <a:latin typeface="+mn-lt"/>
              </a:rPr>
              <a:t> The Blue Campaign created wallet-sized indicator cards, indicator pamphlets, indicator posters, a brochure about Continued Presence, brochures and fact sheets with immigration relief information for victims, a pamphlet targeted toward the faith-based community, and videos to help educate first responders and the general public about human trafficking. These materials are available electronically at </a:t>
            </a:r>
            <a:r>
              <a:rPr lang="en-US" sz="1000" dirty="0" smtClean="0">
                <a:latin typeface="+mn-lt"/>
                <a:hlinkClick r:id="rId3"/>
              </a:rPr>
              <a:t>www.dhs.gov/humantrafficking</a:t>
            </a:r>
            <a:r>
              <a:rPr lang="en-US" sz="1000" dirty="0" smtClean="0">
                <a:latin typeface="+mn-lt"/>
              </a:rPr>
              <a:t> and in hard copy (where applicable) via a request form on the web site.</a:t>
            </a:r>
            <a:br>
              <a:rPr lang="en-US" sz="1000" dirty="0" smtClean="0">
                <a:latin typeface="+mn-lt"/>
              </a:rPr>
            </a:br>
            <a:endParaRPr lang="en-US" sz="1000" dirty="0" smtClean="0">
              <a:latin typeface="+mn-lt"/>
            </a:endParaRPr>
          </a:p>
          <a:p>
            <a:r>
              <a:rPr lang="en-US" sz="1000" b="1" dirty="0" smtClean="0">
                <a:latin typeface="+mn-lt"/>
              </a:rPr>
              <a:t>Public Awareness Campaigns</a:t>
            </a:r>
            <a:r>
              <a:rPr lang="en-US" sz="1000" dirty="0" smtClean="0">
                <a:latin typeface="+mn-lt"/>
              </a:rPr>
              <a:t>: The Blue Campaign created several public awareness campaigns, including a video played on the CNN Airport Network in airports across the country, a U.S. Immigration and Customs Enforcement (ICE) campaign to help the public identify victims called Hidden in Plain Sight, and a U.S. Customs and Border Protection (CBP) campaign to inform migrants of the dangers of human trafficking.</a:t>
            </a:r>
            <a:br>
              <a:rPr lang="en-US" sz="1000" dirty="0" smtClean="0">
                <a:latin typeface="+mn-lt"/>
              </a:rPr>
            </a:br>
            <a:endParaRPr lang="en-US" sz="1000" dirty="0" smtClean="0">
              <a:latin typeface="+mn-lt"/>
            </a:endParaRPr>
          </a:p>
          <a:p>
            <a:r>
              <a:rPr lang="en-US" sz="1000" b="1" dirty="0" smtClean="0">
                <a:latin typeface="+mn-lt"/>
              </a:rPr>
              <a:t>Victim Assistance And Perpetrator Justice</a:t>
            </a:r>
            <a:r>
              <a:rPr lang="en-US" sz="1000" dirty="0" smtClean="0">
                <a:latin typeface="+mn-lt"/>
              </a:rPr>
              <a:t>: The Blue Campaign helped coordinate the Department’s efforts to enhance the ability to serve victims by assigning victim specialists to ICE Special Agent in Charge offices across the country, increasing the number of ICE forensic interviewers, increasing U.S. Citizenship and Immigration Services (USCIS) victim confidentiality provisions, and creating CBP victim-centered materials. ICE continues to prioritize the investigation of human trafficking cases. In fiscal year 2011, ICE initiated more than 700 human trafficking investigations, which resulted in more than 930 arrests, 400 indictments, and 270 convictions.</a:t>
            </a:r>
            <a:br>
              <a:rPr lang="en-US" sz="1000" dirty="0" smtClean="0">
                <a:latin typeface="+mn-lt"/>
              </a:rPr>
            </a:br>
            <a:endParaRPr lang="en-US" sz="1000" dirty="0" smtClean="0">
              <a:latin typeface="+mn-lt"/>
            </a:endParaRPr>
          </a:p>
          <a:p>
            <a:r>
              <a:rPr lang="en-US" sz="1000" b="1" dirty="0" smtClean="0">
                <a:latin typeface="+mn-lt"/>
              </a:rPr>
              <a:t>Partnerships And Collaboration</a:t>
            </a:r>
            <a:r>
              <a:rPr lang="en-US" sz="1000" dirty="0" smtClean="0">
                <a:latin typeface="+mn-lt"/>
              </a:rPr>
              <a:t>: The Blue Campaign developed a toolkit for the private sector and distributed it to tens of thousands of employers, including those in the lodging, transportation, entertainment, agricultural, manufacturing, and construction industries. The Blue Campaign continues to engage with stakeholders in biannual public meetings.</a:t>
            </a:r>
          </a:p>
          <a:p>
            <a:endParaRPr lang="en-US" sz="1000" dirty="0" smtClean="0">
              <a:latin typeface="+mn-lt"/>
            </a:endParaRPr>
          </a:p>
          <a:p>
            <a:r>
              <a:rPr lang="en-US" b="0" dirty="0" smtClean="0"/>
              <a:t>--</a:t>
            </a:r>
          </a:p>
          <a:p>
            <a:r>
              <a:rPr lang="en-US" sz="1200" b="1" kern="1200" dirty="0" smtClean="0">
                <a:solidFill>
                  <a:schemeClr val="tx1"/>
                </a:solidFill>
                <a:latin typeface="+mn-lt"/>
                <a:ea typeface="+mn-ea"/>
                <a:cs typeface="+mn-cs"/>
              </a:rPr>
              <a:t>No Te </a:t>
            </a:r>
            <a:r>
              <a:rPr lang="en-US" sz="1200" b="1" kern="1200" dirty="0" err="1" smtClean="0">
                <a:solidFill>
                  <a:schemeClr val="tx1"/>
                </a:solidFill>
                <a:latin typeface="+mn-lt"/>
                <a:ea typeface="+mn-ea"/>
                <a:cs typeface="+mn-cs"/>
              </a:rPr>
              <a:t>Engañes</a:t>
            </a:r>
            <a:r>
              <a:rPr lang="en-US" sz="1200" b="1" kern="1200" dirty="0" smtClean="0">
                <a:solidFill>
                  <a:schemeClr val="tx1"/>
                </a:solidFill>
                <a:latin typeface="+mn-lt"/>
                <a:ea typeface="+mn-ea"/>
                <a:cs typeface="+mn-cs"/>
              </a:rPr>
              <a:t>/Don’t Be Fooled </a:t>
            </a:r>
            <a:r>
              <a:rPr lang="en-US" sz="1200" b="0" kern="1200" dirty="0" smtClean="0">
                <a:solidFill>
                  <a:schemeClr val="tx1"/>
                </a:solidFill>
                <a:latin typeface="+mn-lt"/>
                <a:ea typeface="+mn-ea"/>
                <a:cs typeface="+mn-cs"/>
              </a:rPr>
              <a:t>is the voice of U.S. Customs and Border Protection in the global fight against human trafficking. CBP exposes human trafficking as the modern day manifestation of slavery with sexual exploitation and forced labor being the traffickers' main goal. The campaign has two very distinctive objectives and audiences based on geography.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main objective of No Te </a:t>
            </a:r>
            <a:r>
              <a:rPr lang="en-US" sz="1200" b="0" kern="1200" dirty="0" err="1" smtClean="0">
                <a:solidFill>
                  <a:schemeClr val="tx1"/>
                </a:solidFill>
                <a:latin typeface="+mn-lt"/>
                <a:ea typeface="+mn-ea"/>
                <a:cs typeface="+mn-cs"/>
              </a:rPr>
              <a:t>Engañes</a:t>
            </a:r>
            <a:r>
              <a:rPr lang="en-US" sz="1200" b="0" kern="1200" dirty="0" smtClean="0">
                <a:solidFill>
                  <a:schemeClr val="tx1"/>
                </a:solidFill>
                <a:latin typeface="+mn-lt"/>
                <a:ea typeface="+mn-ea"/>
                <a:cs typeface="+mn-cs"/>
              </a:rPr>
              <a:t> for the International audience is to raise awareness amongst potential migrants, informing them of the dangers of human trafficking and help them avoid becoming a victim.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objective of Don’t Be Fooled for the U.S. audience is to create awareness of the existence of the phenomenon in our own neighborhoods and to invite the community in key markets to join the fight against human trafficking by promoting a phone number where they can call to report any suspicious activity.</a:t>
            </a:r>
          </a:p>
          <a:p>
            <a:endParaRPr lang="en-US" dirty="0"/>
          </a:p>
        </p:txBody>
      </p:sp>
      <p:sp>
        <p:nvSpPr>
          <p:cNvPr id="4" name="Slide Number Placeholder 3"/>
          <p:cNvSpPr>
            <a:spLocks noGrp="1"/>
          </p:cNvSpPr>
          <p:nvPr>
            <p:ph type="sldNum" sz="quarter" idx="10"/>
          </p:nvPr>
        </p:nvSpPr>
        <p:spPr/>
        <p:txBody>
          <a:bodyPr/>
          <a:lstStyle/>
          <a:p>
            <a:fld id="{7008598D-0E8C-4EC1-8CC4-D6A58ECC44F2}"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1C420CFE-153C-44AC-8A6A-DD7E3BFC43D8}" type="slidenum">
              <a:rPr lang="en-US" smtClean="0">
                <a:latin typeface="Arial" pitchFamily="34" charset="0"/>
              </a:rPr>
              <a:pPr/>
              <a:t>20</a:t>
            </a:fld>
            <a:endParaRPr lang="en-US" smtClean="0">
              <a:latin typeface="Arial"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298174" y="4197246"/>
            <a:ext cx="6261652" cy="4646951"/>
          </a:xfrm>
          <a:noFill/>
        </p:spPr>
        <p:txBody>
          <a:bodyPr/>
          <a:lstStyle/>
          <a:p>
            <a:pPr eaLnBrk="1" hangingPunct="1"/>
            <a:r>
              <a:rPr lang="en-US" sz="1000" u="sng" dirty="0" smtClean="0">
                <a:latin typeface="Arial" pitchFamily="34" charset="0"/>
              </a:rPr>
              <a:t>U  Visa:</a:t>
            </a:r>
          </a:p>
          <a:p>
            <a:pPr eaLnBrk="1" hangingPunct="1">
              <a:buFont typeface="Wingdings" pitchFamily="2" charset="2"/>
              <a:buChar char="q"/>
            </a:pPr>
            <a:r>
              <a:rPr lang="en-US" sz="1000" dirty="0" smtClean="0">
                <a:latin typeface="Arial" pitchFamily="34" charset="0"/>
              </a:rPr>
              <a:t>Offers immigration protection for victims of certain crimes; Victims must obtain certification from law enforcement; </a:t>
            </a:r>
          </a:p>
          <a:p>
            <a:pPr eaLnBrk="1" hangingPunct="1">
              <a:buFont typeface="Wingdings" pitchFamily="2" charset="2"/>
              <a:buChar char="q"/>
            </a:pPr>
            <a:r>
              <a:rPr lang="en-US" sz="1000" dirty="0" smtClean="0">
                <a:latin typeface="Arial" pitchFamily="34" charset="0"/>
              </a:rPr>
              <a:t>Victims get legal status and work authorization for 4 years; after 3 years can apply for lawful permanent residence</a:t>
            </a:r>
          </a:p>
          <a:p>
            <a:pPr eaLnBrk="1" hangingPunct="1"/>
            <a:endParaRPr lang="en-US" sz="1000" dirty="0" smtClean="0">
              <a:latin typeface="Arial" pitchFamily="34" charset="0"/>
            </a:endParaRPr>
          </a:p>
          <a:p>
            <a:pPr eaLnBrk="1" hangingPunct="1"/>
            <a:r>
              <a:rPr lang="en-US" sz="1000" u="sng" dirty="0" smtClean="0">
                <a:latin typeface="Arial" pitchFamily="34" charset="0"/>
              </a:rPr>
              <a:t>T Visa</a:t>
            </a:r>
            <a:r>
              <a:rPr lang="en-US" sz="1000" dirty="0" smtClean="0">
                <a:latin typeface="Arial" pitchFamily="34" charset="0"/>
              </a:rPr>
              <a:t>: </a:t>
            </a:r>
          </a:p>
          <a:p>
            <a:pPr eaLnBrk="1" hangingPunct="1">
              <a:buFont typeface="Wingdings" pitchFamily="2" charset="2"/>
              <a:buChar char="q"/>
            </a:pPr>
            <a:r>
              <a:rPr lang="en-US" sz="1000" dirty="0" smtClean="0">
                <a:latin typeface="Arial" pitchFamily="34" charset="0"/>
              </a:rPr>
              <a:t>Provides immigration protection to victims of severe forms of human trafficking; Congress wanted to aid law enforcement in investigating and prosecuting human trafficking by providing a way for victims to remain in the US to assist in an investigation or prosecution;</a:t>
            </a:r>
          </a:p>
          <a:p>
            <a:pPr eaLnBrk="1" hangingPunct="1">
              <a:buFont typeface="Wingdings" pitchFamily="2" charset="2"/>
              <a:buChar char="q"/>
            </a:pPr>
            <a:r>
              <a:rPr lang="en-US" sz="1000" dirty="0" smtClean="0">
                <a:latin typeface="Arial" pitchFamily="34" charset="0"/>
              </a:rPr>
              <a:t>Victims get legal status and work authorization for 4 years; after 3 years can apply for lawful permanent residence</a:t>
            </a:r>
          </a:p>
          <a:p>
            <a:pPr eaLnBrk="1" hangingPunct="1"/>
            <a:endParaRPr lang="en-US" sz="1000" dirty="0" smtClean="0">
              <a:latin typeface="Arial" pitchFamily="34" charset="0"/>
            </a:endParaRPr>
          </a:p>
          <a:p>
            <a:pPr eaLnBrk="1" hangingPunct="1"/>
            <a:r>
              <a:rPr lang="en-US" sz="1000" u="sng" dirty="0" smtClean="0">
                <a:latin typeface="Arial" pitchFamily="34" charset="0"/>
              </a:rPr>
              <a:t>VAWA Self Petitioners:</a:t>
            </a:r>
          </a:p>
          <a:p>
            <a:pPr eaLnBrk="1" hangingPunct="1">
              <a:lnSpc>
                <a:spcPct val="80000"/>
              </a:lnSpc>
              <a:buFont typeface="Wingdings" pitchFamily="2" charset="2"/>
              <a:buChar char="q"/>
            </a:pPr>
            <a:r>
              <a:rPr lang="en-US" sz="1000" dirty="0" smtClean="0">
                <a:latin typeface="Arial" pitchFamily="34" charset="0"/>
              </a:rPr>
              <a:t>Provides immigration relief to victims of domestic violence; U.S. Congress recognized that immigrant victims of domestic violence may remain in an abusive relationship because immigration status is often tied to their abuser.</a:t>
            </a:r>
          </a:p>
          <a:p>
            <a:pPr eaLnBrk="1" hangingPunct="1">
              <a:lnSpc>
                <a:spcPct val="80000"/>
              </a:lnSpc>
              <a:buFont typeface="Wingdings" pitchFamily="2" charset="2"/>
              <a:buChar char="q"/>
            </a:pPr>
            <a:r>
              <a:rPr lang="en-US" sz="1000" dirty="0" smtClean="0">
                <a:latin typeface="Arial" pitchFamily="34" charset="0"/>
              </a:rPr>
              <a:t>VAWA is a “self-petitioning” relief that removes control from the abuser &amp; allows the victim to submit his or her own application that is filed without the abuser’s knowledge or consent. </a:t>
            </a:r>
          </a:p>
          <a:p>
            <a:pPr eaLnBrk="1" hangingPunct="1">
              <a:lnSpc>
                <a:spcPct val="80000"/>
              </a:lnSpc>
              <a:buFont typeface="Wingdings" pitchFamily="2" charset="2"/>
              <a:buChar char="q"/>
            </a:pPr>
            <a:r>
              <a:rPr lang="en-US" sz="1000" dirty="0" smtClean="0">
                <a:latin typeface="Arial" pitchFamily="34" charset="0"/>
              </a:rPr>
              <a:t>Victims can be placed in deferred action to prevent removal from the US, can work in the US and can adjust status to lawful permanent residents</a:t>
            </a:r>
          </a:p>
          <a:p>
            <a:pPr eaLnBrk="1" hangingPunct="1"/>
            <a:endParaRPr lang="en-US" sz="1000" dirty="0" smtClean="0">
              <a:latin typeface="Arial" pitchFamily="34" charset="0"/>
            </a:endParaRPr>
          </a:p>
          <a:p>
            <a:pPr eaLnBrk="1" hangingPunct="1"/>
            <a:r>
              <a:rPr lang="en-US" sz="1000" u="sng" dirty="0" smtClean="0">
                <a:latin typeface="Arial" pitchFamily="34" charset="0"/>
              </a:rPr>
              <a:t>Special Immigrant Juvenile</a:t>
            </a:r>
            <a:r>
              <a:rPr lang="en-US" sz="1000" dirty="0" smtClean="0">
                <a:latin typeface="Arial" pitchFamily="34" charset="0"/>
              </a:rPr>
              <a:t>:</a:t>
            </a:r>
          </a:p>
          <a:p>
            <a:pPr eaLnBrk="1" hangingPunct="1">
              <a:buFont typeface="Wingdings" pitchFamily="2" charset="2"/>
              <a:buChar char="q"/>
            </a:pPr>
            <a:r>
              <a:rPr lang="en-US" sz="1000" dirty="0" smtClean="0">
                <a:latin typeface="Arial" pitchFamily="34" charset="0"/>
              </a:rPr>
              <a:t>We will discuss this further during the DHS UAC presentation but to give a brief overview:</a:t>
            </a:r>
          </a:p>
          <a:p>
            <a:pPr eaLnBrk="1" hangingPunct="1">
              <a:buFont typeface="Wingdings" pitchFamily="2" charset="2"/>
              <a:buChar char="q"/>
            </a:pPr>
            <a:r>
              <a:rPr lang="en-US" sz="1000" dirty="0" smtClean="0">
                <a:latin typeface="Arial" pitchFamily="34" charset="0"/>
              </a:rPr>
              <a:t>Provides immigration protection for alien juveniles in a state juvenile court system due to abuse, abandonment or neglect.</a:t>
            </a:r>
          </a:p>
          <a:p>
            <a:pPr eaLnBrk="1" hangingPunct="1">
              <a:buFont typeface="Wingdings" pitchFamily="2" charset="2"/>
              <a:buChar char="q"/>
            </a:pPr>
            <a:r>
              <a:rPr lang="en-US" sz="1000" dirty="0" smtClean="0">
                <a:latin typeface="Arial" pitchFamily="34" charset="0"/>
              </a:rPr>
              <a:t>Relief includes immediate eligibility for adjustment of status to lawful permanent resident.</a:t>
            </a:r>
          </a:p>
          <a:p>
            <a:pPr eaLnBrk="1" hangingPunct="1"/>
            <a:endParaRPr lang="en-US" sz="1000" dirty="0" smtClean="0">
              <a:latin typeface="Arial" pitchFamily="34" charset="0"/>
            </a:endParaRPr>
          </a:p>
          <a:p>
            <a:pPr eaLnBrk="1" hangingPunct="1"/>
            <a:endParaRPr lang="en-US" sz="1000"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(PNP, </a:t>
            </a:r>
            <a:r>
              <a:rPr lang="en-US" sz="1200" dirty="0" err="1" smtClean="0"/>
              <a:t>Consejo</a:t>
            </a:r>
            <a:r>
              <a:rPr lang="en-US" sz="1200" dirty="0" smtClean="0"/>
              <a:t> de </a:t>
            </a:r>
            <a:r>
              <a:rPr lang="en-US" sz="1200" dirty="0" err="1" smtClean="0"/>
              <a:t>Seguridad</a:t>
            </a:r>
            <a:r>
              <a:rPr lang="en-US" sz="1200" dirty="0" smtClean="0"/>
              <a:t> </a:t>
            </a:r>
            <a:r>
              <a:rPr lang="en-US" sz="1200" dirty="0" err="1" smtClean="0"/>
              <a:t>Nacional</a:t>
            </a:r>
            <a:r>
              <a:rPr lang="en-US" sz="1200" dirty="0" smtClean="0"/>
              <a:t>, </a:t>
            </a:r>
            <a:r>
              <a:rPr lang="en-US" sz="1200" dirty="0" err="1" smtClean="0"/>
              <a:t>Servicio</a:t>
            </a:r>
            <a:r>
              <a:rPr lang="en-US" sz="1200" dirty="0" smtClean="0"/>
              <a:t> </a:t>
            </a:r>
            <a:r>
              <a:rPr lang="en-US" sz="1200" dirty="0" err="1" smtClean="0"/>
              <a:t>Nacional</a:t>
            </a:r>
            <a:r>
              <a:rPr lang="en-US" sz="1200" dirty="0" smtClean="0"/>
              <a:t> de </a:t>
            </a:r>
            <a:r>
              <a:rPr lang="en-US" sz="1200" dirty="0" err="1" smtClean="0"/>
              <a:t>Migracion</a:t>
            </a:r>
            <a:r>
              <a:rPr lang="en-US" sz="1200" dirty="0" smtClean="0"/>
              <a:t>, </a:t>
            </a:r>
            <a:r>
              <a:rPr lang="en-US" sz="1200" dirty="0" err="1" smtClean="0"/>
              <a:t>Autoridad</a:t>
            </a:r>
            <a:r>
              <a:rPr lang="en-US" sz="1200" dirty="0" smtClean="0"/>
              <a:t> </a:t>
            </a:r>
            <a:r>
              <a:rPr lang="en-US" sz="1200" dirty="0" err="1" smtClean="0"/>
              <a:t>Nacional</a:t>
            </a:r>
            <a:r>
              <a:rPr lang="en-US" sz="1200" dirty="0" smtClean="0"/>
              <a:t> de </a:t>
            </a:r>
            <a:r>
              <a:rPr lang="en-US" sz="1200" dirty="0" err="1" smtClean="0"/>
              <a:t>Aduanas</a:t>
            </a:r>
            <a:r>
              <a:rPr lang="en-US" sz="1200" dirty="0" smtClean="0"/>
              <a:t>, and </a:t>
            </a:r>
            <a:r>
              <a:rPr lang="en-US" sz="1200" dirty="0" err="1" smtClean="0"/>
              <a:t>Tocumen</a:t>
            </a:r>
            <a:r>
              <a:rPr lang="en-US" sz="1200" dirty="0" smtClean="0"/>
              <a:t> S.A.) </a:t>
            </a:r>
            <a:endParaRPr lang="en-US" dirty="0"/>
          </a:p>
        </p:txBody>
      </p:sp>
      <p:sp>
        <p:nvSpPr>
          <p:cNvPr id="4" name="Slide Number Placeholder 3"/>
          <p:cNvSpPr>
            <a:spLocks noGrp="1"/>
          </p:cNvSpPr>
          <p:nvPr>
            <p:ph type="sldNum" sz="quarter" idx="10"/>
          </p:nvPr>
        </p:nvSpPr>
        <p:spPr/>
        <p:txBody>
          <a:bodyPr/>
          <a:lstStyle/>
          <a:p>
            <a:fld id="{7008598D-0E8C-4EC1-8CC4-D6A58ECC44F2}"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7008598D-0E8C-4EC1-8CC4-D6A58ECC44F2}"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upload.wikimedia.org/wikipedia/commons/1/1e/Department_of_state.svg" TargetMode="Externa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7772400" cy="1470025"/>
          </a:xfrm>
        </p:spPr>
        <p:txBody>
          <a:bodyPr>
            <a:normAutofit/>
          </a:bodyPr>
          <a:lstStyle>
            <a:lvl1pPr algn="l">
              <a:defRPr sz="4200">
                <a:solidFill>
                  <a:srgbClr val="003366"/>
                </a:solidFill>
                <a:latin typeface="Joanna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1828800"/>
            <a:ext cx="6400800" cy="1752600"/>
          </a:xfrm>
        </p:spPr>
        <p:txBody>
          <a:bodyPr>
            <a:normAutofit/>
          </a:bodyPr>
          <a:lstStyle>
            <a:lvl1pPr marL="0" indent="0" algn="l">
              <a:buNone/>
              <a:defRPr sz="2500">
                <a:solidFill>
                  <a:srgbClr val="3333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1CF9E7A-CC4C-4B20-AD16-EAA2759E090D}" type="datetimeFigureOut">
              <a:rPr lang="en-US" smtClean="0"/>
              <a:pPr/>
              <a:t>6/15/2012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5B64-7991-4719-83C2-7762733D9811}" type="slidenum">
              <a:rPr lang="en-US" smtClean="0"/>
              <a:pPr/>
              <a:t>‹#›</a:t>
            </a:fld>
            <a:endParaRPr lang="en-US"/>
          </a:p>
        </p:txBody>
      </p:sp>
      <p:pic>
        <p:nvPicPr>
          <p:cNvPr id="7" name="Picture 13" descr="DHS_GrayTypeLogo"/>
          <p:cNvPicPr>
            <a:picLocks noChangeAspect="1" noChangeArrowheads="1"/>
          </p:cNvPicPr>
          <p:nvPr userDrawn="1"/>
        </p:nvPicPr>
        <p:blipFill>
          <a:blip r:embed="rId2" cstate="print"/>
          <a:srcRect/>
          <a:stretch>
            <a:fillRect/>
          </a:stretch>
        </p:blipFill>
        <p:spPr bwMode="auto">
          <a:xfrm>
            <a:off x="381000" y="4648200"/>
            <a:ext cx="5516314" cy="160496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F9E7A-CC4C-4B20-AD16-EAA2759E090D}" type="datetimeFigureOut">
              <a:rPr lang="en-US" smtClean="0"/>
              <a:pPr/>
              <a:t>6/15/2012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5B64-7991-4719-83C2-7762733D98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F9E7A-CC4C-4B20-AD16-EAA2759E090D}" type="datetimeFigureOut">
              <a:rPr lang="en-US" smtClean="0"/>
              <a:pPr/>
              <a:t>6/15/2012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5B64-7991-4719-83C2-7762733D98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userDrawn="1"/>
        </p:nvGrpSpPr>
        <p:grpSpPr>
          <a:xfrm>
            <a:off x="0" y="152400"/>
            <a:ext cx="9144000" cy="1071563"/>
            <a:chOff x="0" y="0"/>
            <a:chExt cx="9144000" cy="1071563"/>
          </a:xfrm>
        </p:grpSpPr>
        <p:sp>
          <p:nvSpPr>
            <p:cNvPr id="10" name="Rectangle 9"/>
            <p:cNvSpPr/>
            <p:nvPr/>
          </p:nvSpPr>
          <p:spPr>
            <a:xfrm>
              <a:off x="0" y="152400"/>
              <a:ext cx="9144000" cy="6858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descr="DHS_GrayTypeLogo"/>
            <p:cNvPicPr>
              <a:picLocks noChangeAspect="1" noChangeArrowheads="1"/>
            </p:cNvPicPr>
            <p:nvPr/>
          </p:nvPicPr>
          <p:blipFill>
            <a:blip r:embed="rId2" cstate="print"/>
            <a:srcRect r="70345"/>
            <a:stretch>
              <a:fillRect/>
            </a:stretch>
          </p:blipFill>
          <p:spPr bwMode="auto">
            <a:xfrm>
              <a:off x="8051800" y="0"/>
              <a:ext cx="1092200" cy="1071563"/>
            </a:xfrm>
            <a:prstGeom prst="rect">
              <a:avLst/>
            </a:prstGeom>
            <a:noFill/>
          </p:spPr>
        </p:pic>
      </p:grpSp>
      <p:pic>
        <p:nvPicPr>
          <p:cNvPr id="8" name="Picture 2" descr="http://upload.wikimedia.org/wikipedia/commons/1/17/BlankMap-World-noborders.png"/>
          <p:cNvPicPr>
            <a:picLocks noChangeAspect="1" noChangeArrowheads="1"/>
          </p:cNvPicPr>
          <p:nvPr userDrawn="1"/>
        </p:nvPicPr>
        <p:blipFill>
          <a:blip r:embed="rId3" cstate="print">
            <a:extLst>
              <a:ext uri="{BEBA8EAE-BF5A-486C-A8C5-ECC9F3942E4B}">
                <a14:imgProps xmlns="" xmlns:a14="http://schemas.microsoft.com/office/drawing/2010/main">
                  <a14:imgLayer r:embed="rId4">
                    <a14:imgEffect>
                      <a14:brightnessContrast bright="18000"/>
                    </a14:imgEffect>
                  </a14:imgLayer>
                </a14:imgProps>
              </a:ext>
              <a:ext uri="{28A0092B-C50C-407E-A947-70E740481C1C}">
                <a14:useLocalDpi xmlns="" xmlns:a14="http://schemas.microsoft.com/office/drawing/2010/main" val="0"/>
              </a:ext>
            </a:extLst>
          </a:blip>
          <a:srcRect/>
          <a:stretch>
            <a:fillRect/>
          </a:stretch>
        </p:blipFill>
        <p:spPr bwMode="auto">
          <a:xfrm>
            <a:off x="609600" y="1676400"/>
            <a:ext cx="8765885" cy="42195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143000" y="304800"/>
            <a:ext cx="6858000" cy="6858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5B64-7991-4719-83C2-7762733D9811}" type="slidenum">
              <a:rPr lang="en-US" smtClean="0"/>
              <a:pPr/>
              <a:t>‹#›</a:t>
            </a:fld>
            <a:endParaRPr lang="en-US"/>
          </a:p>
        </p:txBody>
      </p:sp>
      <p:sp>
        <p:nvSpPr>
          <p:cNvPr id="12" name="Date Placeholder 3"/>
          <p:cNvSpPr>
            <a:spLocks noGrp="1"/>
          </p:cNvSpPr>
          <p:nvPr>
            <p:ph type="dt" sz="half" idx="10"/>
          </p:nvPr>
        </p:nvSpPr>
        <p:spPr>
          <a:xfrm>
            <a:off x="457200" y="6356350"/>
            <a:ext cx="2133600" cy="365125"/>
          </a:xfrm>
        </p:spPr>
        <p:txBody>
          <a:bodyPr/>
          <a:lstStyle/>
          <a:p>
            <a:fld id="{F1CF9E7A-CC4C-4B20-AD16-EAA2759E090D}" type="datetimeFigureOut">
              <a:rPr lang="en-US" smtClean="0"/>
              <a:pPr/>
              <a:t>6/15/2012</a:t>
            </a:fld>
            <a:endParaRPr lang="en-US"/>
          </a:p>
        </p:txBody>
      </p:sp>
      <p:pic>
        <p:nvPicPr>
          <p:cNvPr id="17411" name="Picture 3" descr="File:Department of state.svg">
            <a:hlinkClick r:id="rId5"/>
          </p:cNvPr>
          <p:cNvPicPr>
            <a:picLocks noChangeAspect="1" noChangeArrowheads="1"/>
          </p:cNvPicPr>
          <p:nvPr userDrawn="1"/>
        </p:nvPicPr>
        <p:blipFill>
          <a:blip r:embed="rId6" cstate="print"/>
          <a:srcRect/>
          <a:stretch>
            <a:fillRect/>
          </a:stretch>
        </p:blipFill>
        <p:spPr bwMode="auto">
          <a:xfrm>
            <a:off x="0" y="152400"/>
            <a:ext cx="1066800" cy="1066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F9E7A-CC4C-4B20-AD16-EAA2759E090D}" type="datetimeFigureOut">
              <a:rPr lang="en-US" smtClean="0"/>
              <a:pPr/>
              <a:t>6/15/2012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5B64-7991-4719-83C2-7762733D98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http://upload.wikimedia.org/wikipedia/commons/1/17/BlankMap-World-noborders.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18000"/>
                    </a14:imgEffect>
                  </a14:imgLayer>
                </a14:imgProps>
              </a:ext>
              <a:ext uri="{28A0092B-C50C-407E-A947-70E740481C1C}">
                <a14:useLocalDpi xmlns="" xmlns:a14="http://schemas.microsoft.com/office/drawing/2010/main" val="0"/>
              </a:ext>
            </a:extLst>
          </a:blip>
          <a:srcRect/>
          <a:stretch>
            <a:fillRect/>
          </a:stretch>
        </p:blipFill>
        <p:spPr bwMode="auto">
          <a:xfrm>
            <a:off x="609600" y="1676400"/>
            <a:ext cx="8765885" cy="42195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CF9E7A-CC4C-4B20-AD16-EAA2759E090D}" type="datetimeFigureOut">
              <a:rPr lang="en-US" smtClean="0"/>
              <a:pPr/>
              <a:t>6/15/2012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05B64-7991-4719-83C2-7762733D98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http://upload.wikimedia.org/wikipedia/commons/1/17/BlankMap-World-noborders.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18000"/>
                    </a14:imgEffect>
                  </a14:imgLayer>
                </a14:imgProps>
              </a:ext>
              <a:ext uri="{28A0092B-C50C-407E-A947-70E740481C1C}">
                <a14:useLocalDpi xmlns="" xmlns:a14="http://schemas.microsoft.com/office/drawing/2010/main" val="0"/>
              </a:ext>
            </a:extLst>
          </a:blip>
          <a:srcRect/>
          <a:stretch>
            <a:fillRect/>
          </a:stretch>
        </p:blipFill>
        <p:spPr bwMode="auto">
          <a:xfrm>
            <a:off x="609600" y="1676400"/>
            <a:ext cx="8765885" cy="42195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F9E7A-CC4C-4B20-AD16-EAA2759E090D}" type="datetimeFigureOut">
              <a:rPr lang="en-US" smtClean="0"/>
              <a:pPr/>
              <a:t>6/15/2012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05B64-7991-4719-83C2-7762733D98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CF9E7A-CC4C-4B20-AD16-EAA2759E090D}" type="datetimeFigureOut">
              <a:rPr lang="en-US" smtClean="0"/>
              <a:pPr/>
              <a:t>6/15/2012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05B64-7991-4719-83C2-7762733D98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F9E7A-CC4C-4B20-AD16-EAA2759E090D}" type="datetimeFigureOut">
              <a:rPr lang="en-US" smtClean="0"/>
              <a:pPr/>
              <a:t>6/15/2012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05B64-7991-4719-83C2-7762733D98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F9E7A-CC4C-4B20-AD16-EAA2759E090D}" type="datetimeFigureOut">
              <a:rPr lang="en-US" smtClean="0"/>
              <a:pPr/>
              <a:t>6/15/2012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05B64-7991-4719-83C2-7762733D98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F9E7A-CC4C-4B20-AD16-EAA2759E090D}" type="datetimeFigureOut">
              <a:rPr lang="en-US" smtClean="0"/>
              <a:pPr/>
              <a:t>6/15/2012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05B64-7991-4719-83C2-7762733D98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F9E7A-CC4C-4B20-AD16-EAA2759E090D}" type="datetimeFigureOut">
              <a:rPr lang="en-US" smtClean="0"/>
              <a:pPr/>
              <a:t>6/15/2012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05B64-7991-4719-83C2-7762733D98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200" kern="1200">
          <a:solidFill>
            <a:srgbClr val="003366"/>
          </a:solidFill>
          <a:latin typeface="Joanna MT" pitchFamily="18" charset="0"/>
          <a:ea typeface="+mj-ea"/>
          <a:cs typeface="+mj-cs"/>
        </a:defRPr>
      </a:lvl1pPr>
    </p:titleStyle>
    <p:bodyStyle>
      <a:lvl1pPr marL="342900" indent="-342900" algn="l" defTabSz="914400" rtl="0" eaLnBrk="1" latinLnBrk="0" hangingPunct="1">
        <a:spcBef>
          <a:spcPct val="20000"/>
        </a:spcBef>
        <a:buFont typeface="Arial" pitchFamily="34" charset="0"/>
        <a:buNone/>
        <a:defRPr sz="2200" kern="1200">
          <a:solidFill>
            <a:srgbClr val="333333"/>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4.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hs.gov/humantraffick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   </a:t>
            </a:r>
            <a:endParaRPr lang="en-US" sz="3800" dirty="0"/>
          </a:p>
        </p:txBody>
      </p:sp>
      <p:sp>
        <p:nvSpPr>
          <p:cNvPr id="13" name="TextBox 12"/>
          <p:cNvSpPr txBox="1"/>
          <p:nvPr/>
        </p:nvSpPr>
        <p:spPr>
          <a:xfrm>
            <a:off x="685800" y="1524000"/>
            <a:ext cx="7620000" cy="4278094"/>
          </a:xfrm>
          <a:prstGeom prst="rect">
            <a:avLst/>
          </a:prstGeom>
          <a:noFill/>
        </p:spPr>
        <p:txBody>
          <a:bodyPr wrap="square" rtlCol="0">
            <a:spAutoFit/>
          </a:bodyPr>
          <a:lstStyle/>
          <a:p>
            <a:pPr algn="ctr">
              <a:spcBef>
                <a:spcPct val="20000"/>
              </a:spcBef>
            </a:pPr>
            <a:endParaRPr lang="en-US" sz="4000" b="1" dirty="0" smtClean="0">
              <a:solidFill>
                <a:srgbClr val="003366"/>
              </a:solidFill>
              <a:latin typeface="Times New Roman" pitchFamily="18" charset="0"/>
              <a:cs typeface="Times New Roman" pitchFamily="18" charset="0"/>
            </a:endParaRPr>
          </a:p>
          <a:p>
            <a:pPr algn="ctr">
              <a:spcBef>
                <a:spcPct val="20000"/>
              </a:spcBef>
            </a:pPr>
            <a:r>
              <a:rPr lang="en-US" sz="4000" b="1" dirty="0" smtClean="0">
                <a:solidFill>
                  <a:srgbClr val="003366"/>
                </a:solidFill>
                <a:latin typeface="Times New Roman" pitchFamily="18" charset="0"/>
                <a:cs typeface="Times New Roman" pitchFamily="18" charset="0"/>
              </a:rPr>
              <a:t>United States’ Regional Efforts on Migration Management</a:t>
            </a:r>
          </a:p>
          <a:p>
            <a:endParaRPr lang="en-US" sz="2400" dirty="0" smtClean="0"/>
          </a:p>
          <a:p>
            <a:pPr>
              <a:buFont typeface="Arial" pitchFamily="34" charset="0"/>
              <a:buChar char="•"/>
            </a:pPr>
            <a:endParaRPr lang="en-US" sz="2400" dirty="0" smtClean="0"/>
          </a:p>
          <a:p>
            <a:endParaRPr lang="en-US" sz="2400" dirty="0" smtClean="0"/>
          </a:p>
          <a:p>
            <a:r>
              <a:rPr lang="en-US" sz="2400" dirty="0" smtClean="0"/>
              <a:t>Regional Conference on Migration</a:t>
            </a:r>
          </a:p>
          <a:p>
            <a:r>
              <a:rPr lang="en-US" sz="2400" dirty="0" smtClean="0"/>
              <a:t>June 2012</a:t>
            </a:r>
          </a:p>
          <a:p>
            <a:r>
              <a:rPr lang="en-US" sz="2400" dirty="0" smtClean="0"/>
              <a:t>Panama City, Panama</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85800"/>
          </a:xfrm>
        </p:spPr>
        <p:txBody>
          <a:bodyPr>
            <a:noAutofit/>
          </a:bodyPr>
          <a:lstStyle/>
          <a:p>
            <a:r>
              <a:rPr lang="en-US" sz="3000" dirty="0" smtClean="0"/>
              <a:t>Central America Regional Security Initiative</a:t>
            </a:r>
            <a:endParaRPr lang="en-US" sz="3000" dirty="0"/>
          </a:p>
        </p:txBody>
      </p:sp>
      <p:sp>
        <p:nvSpPr>
          <p:cNvPr id="3" name="Content Placeholder 2"/>
          <p:cNvSpPr>
            <a:spLocks noGrp="1"/>
          </p:cNvSpPr>
          <p:nvPr>
            <p:ph sz="quarter" idx="1"/>
          </p:nvPr>
        </p:nvSpPr>
        <p:spPr>
          <a:xfrm>
            <a:off x="612648" y="1219200"/>
            <a:ext cx="7921752" cy="5334000"/>
          </a:xfrm>
        </p:spPr>
        <p:txBody>
          <a:bodyPr>
            <a:normAutofit/>
          </a:bodyPr>
          <a:lstStyle/>
          <a:p>
            <a:pPr marL="0" lvl="2" indent="0">
              <a:buNone/>
            </a:pPr>
            <a:r>
              <a:rPr lang="en-US" sz="2000" dirty="0" smtClean="0">
                <a:solidFill>
                  <a:srgbClr val="003366"/>
                </a:solidFill>
              </a:rPr>
              <a:t>Launched in 2008 as part of the Merida initiative for Central America – formally designated as CARSI in 2010; </a:t>
            </a:r>
            <a:r>
              <a:rPr lang="en-US" sz="2000" b="1" dirty="0" smtClean="0">
                <a:solidFill>
                  <a:srgbClr val="003366"/>
                </a:solidFill>
              </a:rPr>
              <a:t>almost $500M </a:t>
            </a:r>
            <a:r>
              <a:rPr lang="en-US" sz="2000" dirty="0" smtClean="0">
                <a:solidFill>
                  <a:srgbClr val="003366"/>
                </a:solidFill>
              </a:rPr>
              <a:t>in total US assistance allocated</a:t>
            </a:r>
          </a:p>
          <a:p>
            <a:pPr marL="342900" lvl="1" indent="-342900">
              <a:buNone/>
            </a:pPr>
            <a:r>
              <a:rPr lang="en-US" sz="2600" dirty="0" smtClean="0">
                <a:solidFill>
                  <a:srgbClr val="003366"/>
                </a:solidFill>
                <a:latin typeface="Times New Roman" pitchFamily="18" charset="0"/>
                <a:cs typeface="Times New Roman" pitchFamily="18" charset="0"/>
              </a:rPr>
              <a:t>Five Pillars of </a:t>
            </a:r>
            <a:r>
              <a:rPr lang="en-US" sz="2600" dirty="0" err="1" smtClean="0">
                <a:solidFill>
                  <a:srgbClr val="003366"/>
                </a:solidFill>
                <a:latin typeface="Times New Roman" pitchFamily="18" charset="0"/>
                <a:cs typeface="Times New Roman" pitchFamily="18" charset="0"/>
              </a:rPr>
              <a:t>CARSI</a:t>
            </a:r>
            <a:endParaRPr lang="en-US" sz="2800" dirty="0" smtClean="0">
              <a:solidFill>
                <a:srgbClr val="003366"/>
              </a:solidFill>
              <a:latin typeface="Times New Roman" pitchFamily="18" charset="0"/>
              <a:cs typeface="Times New Roman" pitchFamily="18" charset="0"/>
            </a:endParaRPr>
          </a:p>
          <a:p>
            <a:pPr marL="342900" lvl="1" indent="-342900">
              <a:buNone/>
            </a:pPr>
            <a:endParaRPr lang="en-US" sz="900" b="1" dirty="0" smtClean="0">
              <a:solidFill>
                <a:srgbClr val="003366"/>
              </a:solidFill>
            </a:endParaRPr>
          </a:p>
          <a:p>
            <a:pPr marL="739775" lvl="1" indent="-339725"/>
            <a:r>
              <a:rPr lang="en-US" sz="2000" dirty="0" smtClean="0">
                <a:solidFill>
                  <a:schemeClr val="tx1"/>
                </a:solidFill>
              </a:rPr>
              <a:t>Create safe streets for the citizens of the region; </a:t>
            </a:r>
          </a:p>
          <a:p>
            <a:pPr marL="739775" lvl="1" indent="-339725"/>
            <a:r>
              <a:rPr lang="en-US" sz="2000" dirty="0" smtClean="0">
                <a:solidFill>
                  <a:schemeClr val="tx1"/>
                </a:solidFill>
              </a:rPr>
              <a:t>Disrupt the movement of criminals and contraband within and between the nations of Central America; </a:t>
            </a:r>
          </a:p>
          <a:p>
            <a:pPr marL="739775" lvl="1" indent="-339725"/>
            <a:r>
              <a:rPr lang="en-US" sz="2000" dirty="0" smtClean="0">
                <a:solidFill>
                  <a:schemeClr val="tx1"/>
                </a:solidFill>
              </a:rPr>
              <a:t>Support the development of strong, capable and accountable Central American Governments; </a:t>
            </a:r>
          </a:p>
          <a:p>
            <a:pPr marL="739775" lvl="1" indent="-339725"/>
            <a:r>
              <a:rPr lang="en-US" sz="2000" dirty="0" smtClean="0">
                <a:solidFill>
                  <a:schemeClr val="tx1"/>
                </a:solidFill>
              </a:rPr>
              <a:t>Re-establish effective state presence and security in communities at risk; and </a:t>
            </a:r>
          </a:p>
          <a:p>
            <a:pPr marL="739775" lvl="1" indent="-339725"/>
            <a:r>
              <a:rPr lang="en-US" sz="2000" dirty="0" smtClean="0">
                <a:solidFill>
                  <a:schemeClr val="tx1"/>
                </a:solidFill>
              </a:rPr>
              <a:t>Foster enhanced levels of security and rule of law coordination and cooperation between the nations of the region</a:t>
            </a:r>
          </a:p>
          <a:p>
            <a:pPr marL="742950" lvl="2" indent="-342900"/>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The Merida Initiative</a:t>
            </a:r>
            <a:endParaRPr lang="en-US" sz="3800" dirty="0"/>
          </a:p>
        </p:txBody>
      </p:sp>
      <p:sp>
        <p:nvSpPr>
          <p:cNvPr id="3" name="Content Placeholder 2"/>
          <p:cNvSpPr>
            <a:spLocks noGrp="1"/>
          </p:cNvSpPr>
          <p:nvPr>
            <p:ph sz="quarter" idx="1"/>
          </p:nvPr>
        </p:nvSpPr>
        <p:spPr>
          <a:xfrm>
            <a:off x="457200" y="1219200"/>
            <a:ext cx="8153400" cy="5334000"/>
          </a:xfrm>
        </p:spPr>
        <p:txBody>
          <a:bodyPr>
            <a:normAutofit fontScale="92500" lnSpcReduction="20000"/>
          </a:bodyPr>
          <a:lstStyle/>
          <a:p>
            <a:pPr marL="0" lvl="1" indent="0">
              <a:buNone/>
            </a:pPr>
            <a:r>
              <a:rPr lang="en-US" sz="2400" dirty="0" smtClean="0">
                <a:solidFill>
                  <a:srgbClr val="003366"/>
                </a:solidFill>
                <a:latin typeface="Times New Roman" pitchFamily="18" charset="0"/>
                <a:cs typeface="Times New Roman" pitchFamily="18" charset="0"/>
              </a:rPr>
              <a:t>Unprecedented partnership between the United States and Mexico to fight organized crime and associated violence while furthering respect for human rights and the rule of law. </a:t>
            </a:r>
            <a:r>
              <a:rPr lang="en-US" sz="2400" b="1" dirty="0" smtClean="0">
                <a:solidFill>
                  <a:srgbClr val="003366"/>
                </a:solidFill>
                <a:latin typeface="Times New Roman" pitchFamily="18" charset="0"/>
                <a:cs typeface="Times New Roman" pitchFamily="18" charset="0"/>
              </a:rPr>
              <a:t>$1.9 billion </a:t>
            </a:r>
            <a:r>
              <a:rPr lang="en-US" sz="2400" dirty="0" smtClean="0">
                <a:solidFill>
                  <a:srgbClr val="003366"/>
                </a:solidFill>
                <a:latin typeface="Times New Roman" pitchFamily="18" charset="0"/>
                <a:cs typeface="Times New Roman" pitchFamily="18" charset="0"/>
              </a:rPr>
              <a:t>appropriated by Congress since FY08; Just over </a:t>
            </a:r>
            <a:r>
              <a:rPr lang="en-US" sz="2400" b="1" dirty="0" smtClean="0">
                <a:solidFill>
                  <a:srgbClr val="003366"/>
                </a:solidFill>
                <a:latin typeface="Times New Roman" pitchFamily="18" charset="0"/>
                <a:cs typeface="Times New Roman" pitchFamily="18" charset="0"/>
              </a:rPr>
              <a:t>$1 billion </a:t>
            </a:r>
            <a:r>
              <a:rPr lang="en-US" sz="2400" dirty="0" smtClean="0">
                <a:solidFill>
                  <a:srgbClr val="003366"/>
                </a:solidFill>
                <a:latin typeface="Times New Roman" pitchFamily="18" charset="0"/>
                <a:cs typeface="Times New Roman" pitchFamily="18" charset="0"/>
              </a:rPr>
              <a:t>delivered to date</a:t>
            </a:r>
          </a:p>
          <a:p>
            <a:pPr marL="342900" lvl="1" indent="-342900">
              <a:buNone/>
            </a:pPr>
            <a:endParaRPr lang="en-US" sz="1200" b="1" dirty="0" smtClean="0">
              <a:solidFill>
                <a:srgbClr val="003366"/>
              </a:solidFill>
              <a:latin typeface="Times New Roman" pitchFamily="18" charset="0"/>
              <a:cs typeface="Times New Roman" pitchFamily="18" charset="0"/>
            </a:endParaRPr>
          </a:p>
          <a:p>
            <a:pPr marL="342900" lvl="1" indent="-342900">
              <a:buNone/>
            </a:pPr>
            <a:r>
              <a:rPr lang="en-US" sz="2800" b="1" dirty="0" smtClean="0">
                <a:solidFill>
                  <a:srgbClr val="003366"/>
                </a:solidFill>
                <a:latin typeface="Times New Roman" pitchFamily="18" charset="0"/>
                <a:cs typeface="Times New Roman" pitchFamily="18" charset="0"/>
              </a:rPr>
              <a:t>Four Pillars of the Merida Initiative:</a:t>
            </a:r>
          </a:p>
          <a:p>
            <a:pPr marL="342900" lvl="1" indent="-342900">
              <a:buNone/>
            </a:pPr>
            <a:r>
              <a:rPr lang="en-US" sz="2000" b="1" dirty="0" smtClean="0">
                <a:solidFill>
                  <a:srgbClr val="003366"/>
                </a:solidFill>
              </a:rPr>
              <a:t>I. </a:t>
            </a:r>
            <a:r>
              <a:rPr lang="en-US" sz="2000" b="1" dirty="0" smtClean="0">
                <a:solidFill>
                  <a:srgbClr val="003366"/>
                </a:solidFill>
                <a:latin typeface="Times New Roman" pitchFamily="18" charset="0"/>
                <a:cs typeface="Times New Roman" pitchFamily="18" charset="0"/>
              </a:rPr>
              <a:t>Disrupt Organized Criminal Groups</a:t>
            </a:r>
          </a:p>
          <a:p>
            <a:pPr lvl="1"/>
            <a:r>
              <a:rPr lang="en-US" sz="2000" dirty="0" smtClean="0">
                <a:solidFill>
                  <a:schemeClr val="tx1"/>
                </a:solidFill>
              </a:rPr>
              <a:t>Aviation to increase air mobility; anti-money laundering/asset forfeiture; special and vetted units; security equipment; satellite communications.</a:t>
            </a:r>
          </a:p>
          <a:p>
            <a:pPr marL="342900" lvl="1" indent="-342900">
              <a:buNone/>
            </a:pPr>
            <a:r>
              <a:rPr lang="en-US" sz="2000" b="1" dirty="0" smtClean="0">
                <a:solidFill>
                  <a:srgbClr val="003366"/>
                </a:solidFill>
              </a:rPr>
              <a:t>II. </a:t>
            </a:r>
            <a:r>
              <a:rPr lang="en-US" sz="2000" b="1" dirty="0" smtClean="0">
                <a:solidFill>
                  <a:srgbClr val="003366"/>
                </a:solidFill>
                <a:latin typeface="Times New Roman" pitchFamily="18" charset="0"/>
                <a:cs typeface="Times New Roman" pitchFamily="18" charset="0"/>
              </a:rPr>
              <a:t>Strengthen Institutions</a:t>
            </a:r>
          </a:p>
          <a:p>
            <a:pPr lvl="1"/>
            <a:r>
              <a:rPr lang="en-US" sz="2000" dirty="0" smtClean="0">
                <a:solidFill>
                  <a:schemeClr val="tx1"/>
                </a:solidFill>
              </a:rPr>
              <a:t>Law enforcement professionalization; institutional building and rule of law; prisons; prosecutorial capacity building; trustworthy institutions; forensics.</a:t>
            </a:r>
          </a:p>
          <a:p>
            <a:pPr marL="342900" lvl="1" indent="-342900">
              <a:buNone/>
            </a:pPr>
            <a:r>
              <a:rPr lang="en-US" sz="2000" b="1" dirty="0" smtClean="0">
                <a:solidFill>
                  <a:srgbClr val="003366"/>
                </a:solidFill>
              </a:rPr>
              <a:t>III. </a:t>
            </a:r>
            <a:r>
              <a:rPr lang="en-US" sz="2000" b="1" dirty="0" smtClean="0">
                <a:solidFill>
                  <a:srgbClr val="003366"/>
                </a:solidFill>
                <a:latin typeface="Times New Roman" pitchFamily="18" charset="0"/>
                <a:cs typeface="Times New Roman" pitchFamily="18" charset="0"/>
              </a:rPr>
              <a:t>Build a 21st Century Border</a:t>
            </a:r>
          </a:p>
          <a:p>
            <a:pPr lvl="1"/>
            <a:r>
              <a:rPr lang="en-US" sz="2000" dirty="0" smtClean="0">
                <a:solidFill>
                  <a:schemeClr val="tx1"/>
                </a:solidFill>
              </a:rPr>
              <a:t>Non-intrusive inspection equipment (</a:t>
            </a:r>
            <a:r>
              <a:rPr lang="en-US" sz="2000" dirty="0" err="1" smtClean="0">
                <a:solidFill>
                  <a:schemeClr val="tx1"/>
                </a:solidFill>
              </a:rPr>
              <a:t>NIIE</a:t>
            </a:r>
            <a:r>
              <a:rPr lang="en-US" sz="2000" dirty="0" smtClean="0">
                <a:solidFill>
                  <a:schemeClr val="tx1"/>
                </a:solidFill>
              </a:rPr>
              <a:t>); canines; biometric immigration systems. </a:t>
            </a:r>
          </a:p>
          <a:p>
            <a:pPr lvl="1">
              <a:buNone/>
            </a:pPr>
            <a:endParaRPr lang="en-US" sz="800" dirty="0" smtClean="0">
              <a:solidFill>
                <a:srgbClr val="003366"/>
              </a:solidFill>
            </a:endParaRPr>
          </a:p>
          <a:p>
            <a:pPr marL="342900" lvl="1" indent="-342900">
              <a:buNone/>
            </a:pPr>
            <a:r>
              <a:rPr lang="en-US" sz="2000" b="1" dirty="0" smtClean="0">
                <a:solidFill>
                  <a:srgbClr val="003366"/>
                </a:solidFill>
              </a:rPr>
              <a:t>IV. </a:t>
            </a:r>
            <a:r>
              <a:rPr lang="en-US" sz="2000" b="1" dirty="0" smtClean="0">
                <a:solidFill>
                  <a:srgbClr val="003366"/>
                </a:solidFill>
                <a:latin typeface="Times New Roman" pitchFamily="18" charset="0"/>
                <a:cs typeface="Times New Roman" pitchFamily="18" charset="0"/>
              </a:rPr>
              <a:t>Build Strong and Resilient Communities</a:t>
            </a:r>
          </a:p>
          <a:p>
            <a:pPr lvl="1"/>
            <a:r>
              <a:rPr lang="en-US" sz="2000" dirty="0" smtClean="0">
                <a:solidFill>
                  <a:schemeClr val="tx1"/>
                </a:solidFill>
              </a:rPr>
              <a:t>Demand reduction; culture of lawfulness; </a:t>
            </a:r>
            <a:r>
              <a:rPr lang="en-US" sz="2000" dirty="0" err="1" smtClean="0">
                <a:solidFill>
                  <a:schemeClr val="tx1"/>
                </a:solidFill>
              </a:rPr>
              <a:t>USAID</a:t>
            </a:r>
            <a:r>
              <a:rPr lang="en-US" sz="2000" dirty="0" smtClean="0">
                <a:solidFill>
                  <a:schemeClr val="tx1"/>
                </a:solidFill>
              </a:rPr>
              <a:t> programs.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934200" cy="685800"/>
          </a:xfrm>
        </p:spPr>
        <p:txBody>
          <a:bodyPr>
            <a:normAutofit fontScale="90000"/>
          </a:bodyPr>
          <a:lstStyle/>
          <a:p>
            <a:r>
              <a:rPr lang="en-US" cap="all" dirty="0" smtClean="0">
                <a:solidFill>
                  <a:schemeClr val="accent1">
                    <a:lumMod val="20000"/>
                    <a:lumOff val="80000"/>
                  </a:schemeClr>
                </a:solidFill>
              </a:rPr>
              <a:t/>
            </a:r>
            <a:br>
              <a:rPr lang="en-US" cap="all" dirty="0" smtClean="0">
                <a:solidFill>
                  <a:schemeClr val="accent1">
                    <a:lumMod val="20000"/>
                    <a:lumOff val="80000"/>
                  </a:schemeClr>
                </a:solidFill>
              </a:rPr>
            </a:br>
            <a:r>
              <a:rPr lang="en-US" dirty="0" smtClean="0"/>
              <a:t>Citizen Security &amp; Migration </a:t>
            </a:r>
            <a:r>
              <a:rPr lang="en-US" cap="all" dirty="0" smtClean="0">
                <a:solidFill>
                  <a:schemeClr val="accent1">
                    <a:lumMod val="20000"/>
                    <a:lumOff val="80000"/>
                  </a:schemeClr>
                </a:solidFill>
              </a:rPr>
              <a:t/>
            </a:r>
            <a:br>
              <a:rPr lang="en-US" cap="all" dirty="0" smtClean="0">
                <a:solidFill>
                  <a:schemeClr val="accent1">
                    <a:lumMod val="20000"/>
                    <a:lumOff val="80000"/>
                  </a:schemeClr>
                </a:solidFill>
              </a:rPr>
            </a:br>
            <a:endParaRPr lang="en-US" dirty="0">
              <a:solidFill>
                <a:srgbClr val="FFFF99"/>
              </a:solidFill>
            </a:endParaRPr>
          </a:p>
        </p:txBody>
      </p:sp>
      <p:sp>
        <p:nvSpPr>
          <p:cNvPr id="13" name="TextBox 12"/>
          <p:cNvSpPr txBox="1"/>
          <p:nvPr/>
        </p:nvSpPr>
        <p:spPr>
          <a:xfrm>
            <a:off x="685800" y="1600200"/>
            <a:ext cx="7620000" cy="5029069"/>
          </a:xfrm>
          <a:prstGeom prst="rect">
            <a:avLst/>
          </a:prstGeom>
          <a:noFill/>
        </p:spPr>
        <p:txBody>
          <a:bodyPr wrap="square" rtlCol="0">
            <a:spAutoFit/>
          </a:bodyPr>
          <a:lstStyle/>
          <a:p>
            <a:pPr lvl="2"/>
            <a:endParaRPr lang="en-US" sz="2400" b="1" dirty="0" smtClean="0">
              <a:solidFill>
                <a:schemeClr val="accent2">
                  <a:lumMod val="40000"/>
                  <a:lumOff val="60000"/>
                </a:schemeClr>
              </a:solidFill>
              <a:effectLst>
                <a:outerShdw blurRad="38100" dist="38100" dir="2700000" algn="tl">
                  <a:srgbClr val="000000">
                    <a:alpha val="43137"/>
                  </a:srgbClr>
                </a:outerShdw>
              </a:effectLst>
            </a:endParaRPr>
          </a:p>
          <a:p>
            <a:pPr marL="342900" lvl="1" indent="-342900">
              <a:spcBef>
                <a:spcPct val="20000"/>
              </a:spcBef>
              <a:buFont typeface="Wingdings" pitchFamily="2" charset="2"/>
              <a:buChar char="§"/>
            </a:pPr>
            <a:r>
              <a:rPr lang="en-US" sz="2000" b="1" dirty="0" smtClean="0">
                <a:solidFill>
                  <a:srgbClr val="003366"/>
                </a:solidFill>
                <a:latin typeface="Arial" pitchFamily="34" charset="0"/>
                <a:cs typeface="Arial" pitchFamily="34" charset="0"/>
              </a:rPr>
              <a:t>  </a:t>
            </a:r>
            <a:r>
              <a:rPr lang="en-US" sz="2200" b="1" dirty="0" smtClean="0">
                <a:solidFill>
                  <a:srgbClr val="003366"/>
                </a:solidFill>
                <a:latin typeface="Times New Roman" pitchFamily="18" charset="0"/>
                <a:cs typeface="Times New Roman" pitchFamily="18" charset="0"/>
              </a:rPr>
              <a:t>Combats Smuggling and Trafficking </a:t>
            </a:r>
          </a:p>
          <a:p>
            <a:pPr marL="342900" lvl="1" indent="-342900">
              <a:spcBef>
                <a:spcPct val="20000"/>
              </a:spcBef>
            </a:pPr>
            <a:endParaRPr lang="en-US" sz="2200" b="1" dirty="0" smtClean="0">
              <a:solidFill>
                <a:srgbClr val="003366"/>
              </a:solidFill>
              <a:latin typeface="Times New Roman" pitchFamily="18" charset="0"/>
              <a:cs typeface="Times New Roman" pitchFamily="18" charset="0"/>
            </a:endParaRPr>
          </a:p>
          <a:p>
            <a:pPr marL="342900" lvl="1" indent="-342900">
              <a:spcBef>
                <a:spcPct val="20000"/>
              </a:spcBef>
              <a:buFont typeface="Wingdings" pitchFamily="2" charset="2"/>
              <a:buChar char="§"/>
            </a:pPr>
            <a:r>
              <a:rPr lang="en-US" sz="2200" b="1" dirty="0" smtClean="0">
                <a:solidFill>
                  <a:srgbClr val="003366"/>
                </a:solidFill>
                <a:latin typeface="Times New Roman" pitchFamily="18" charset="0"/>
                <a:cs typeface="Times New Roman" pitchFamily="18" charset="0"/>
              </a:rPr>
              <a:t>  Prevents Family Uprooting and Separation </a:t>
            </a:r>
          </a:p>
          <a:p>
            <a:pPr marL="342900" lvl="1" indent="-342900">
              <a:spcBef>
                <a:spcPct val="20000"/>
              </a:spcBef>
            </a:pPr>
            <a:endParaRPr lang="en-US" sz="2200" b="1" dirty="0" smtClean="0">
              <a:solidFill>
                <a:srgbClr val="003366"/>
              </a:solidFill>
              <a:latin typeface="Times New Roman" pitchFamily="18" charset="0"/>
              <a:cs typeface="Times New Roman" pitchFamily="18" charset="0"/>
            </a:endParaRPr>
          </a:p>
          <a:p>
            <a:pPr marL="342900" lvl="1" indent="-342900">
              <a:spcBef>
                <a:spcPct val="20000"/>
              </a:spcBef>
              <a:buFont typeface="Wingdings" pitchFamily="2" charset="2"/>
              <a:buChar char="§"/>
            </a:pPr>
            <a:r>
              <a:rPr lang="en-US" sz="2200" b="1" dirty="0" smtClean="0">
                <a:solidFill>
                  <a:srgbClr val="003366"/>
                </a:solidFill>
                <a:latin typeface="Times New Roman" pitchFamily="18" charset="0"/>
                <a:cs typeface="Times New Roman" pitchFamily="18" charset="0"/>
              </a:rPr>
              <a:t>  Protects Migrants</a:t>
            </a:r>
          </a:p>
          <a:p>
            <a:pPr marL="342900" lvl="1" indent="-342900">
              <a:spcBef>
                <a:spcPct val="20000"/>
              </a:spcBef>
            </a:pPr>
            <a:endParaRPr lang="en-US" sz="2200" b="1" dirty="0" smtClean="0">
              <a:solidFill>
                <a:srgbClr val="003366"/>
              </a:solidFill>
              <a:latin typeface="Times New Roman" pitchFamily="18" charset="0"/>
              <a:cs typeface="Times New Roman" pitchFamily="18" charset="0"/>
            </a:endParaRPr>
          </a:p>
          <a:p>
            <a:pPr marL="342900" lvl="1" indent="-342900">
              <a:spcBef>
                <a:spcPct val="20000"/>
              </a:spcBef>
              <a:buFont typeface="Wingdings" pitchFamily="2" charset="2"/>
              <a:buChar char="§"/>
            </a:pPr>
            <a:r>
              <a:rPr lang="en-US" sz="2200" b="1" dirty="0" smtClean="0">
                <a:solidFill>
                  <a:srgbClr val="003366"/>
                </a:solidFill>
                <a:latin typeface="Times New Roman" pitchFamily="18" charset="0"/>
                <a:cs typeface="Times New Roman" pitchFamily="18" charset="0"/>
              </a:rPr>
              <a:t>  Creates Space for Economic Development and Growth</a:t>
            </a:r>
          </a:p>
          <a:p>
            <a:endParaRPr lang="en-US" sz="1600" dirty="0" smtClean="0"/>
          </a:p>
          <a:p>
            <a:endParaRPr lang="en-US" sz="2400" dirty="0" smtClean="0"/>
          </a:p>
          <a:p>
            <a:endParaRPr lang="en-US" sz="2400" dirty="0" smtClean="0"/>
          </a:p>
          <a:p>
            <a:pPr>
              <a:buFont typeface="Arial" pitchFamily="34" charset="0"/>
              <a:buChar char="•"/>
            </a:pPr>
            <a:endParaRPr lang="en-US" sz="2400" dirty="0" smtClean="0"/>
          </a:p>
          <a:p>
            <a:pP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http://www.corbisimages.com/images/67/34F52EF4-F34C-444E-B6A1-A98A4E9DABDA/NT5434481.jpg"/>
          <p:cNvPicPr>
            <a:picLocks noChangeAspect="1" noChangeArrowheads="1"/>
          </p:cNvPicPr>
          <p:nvPr/>
        </p:nvPicPr>
        <p:blipFill>
          <a:blip r:embed="rId3" cstate="print"/>
          <a:srcRect/>
          <a:stretch>
            <a:fillRect/>
          </a:stretch>
        </p:blipFill>
        <p:spPr bwMode="auto">
          <a:xfrm>
            <a:off x="1600200" y="2819400"/>
            <a:ext cx="1447800" cy="962025"/>
          </a:xfrm>
          <a:prstGeom prst="rect">
            <a:avLst/>
          </a:prstGeom>
          <a:noFill/>
          <a:ln w="9525">
            <a:noFill/>
            <a:miter lim="800000"/>
            <a:headEnd/>
            <a:tailEnd/>
          </a:ln>
        </p:spPr>
      </p:pic>
      <p:pic>
        <p:nvPicPr>
          <p:cNvPr id="25605" name="Picture 8" descr="C:\Documents and Settings\shudgins\Desktop\CentralKids1.jpg"/>
          <p:cNvPicPr>
            <a:picLocks noChangeAspect="1" noChangeArrowheads="1"/>
          </p:cNvPicPr>
          <p:nvPr/>
        </p:nvPicPr>
        <p:blipFill>
          <a:blip r:embed="rId4" cstate="print"/>
          <a:srcRect/>
          <a:stretch>
            <a:fillRect/>
          </a:stretch>
        </p:blipFill>
        <p:spPr bwMode="auto">
          <a:xfrm>
            <a:off x="381000" y="2514600"/>
            <a:ext cx="1190625" cy="1066800"/>
          </a:xfrm>
          <a:prstGeom prst="rect">
            <a:avLst/>
          </a:prstGeom>
          <a:noFill/>
          <a:ln w="9525">
            <a:noFill/>
            <a:miter lim="800000"/>
            <a:headEnd/>
            <a:tailEnd/>
          </a:ln>
        </p:spPr>
      </p:pic>
      <p:pic>
        <p:nvPicPr>
          <p:cNvPr id="25607" name="Picture 2"/>
          <p:cNvPicPr>
            <a:picLocks noChangeAspect="1" noChangeArrowheads="1"/>
          </p:cNvPicPr>
          <p:nvPr/>
        </p:nvPicPr>
        <p:blipFill>
          <a:blip r:embed="rId5" cstate="print"/>
          <a:srcRect/>
          <a:stretch>
            <a:fillRect/>
          </a:stretch>
        </p:blipFill>
        <p:spPr bwMode="auto">
          <a:xfrm>
            <a:off x="392113" y="5019675"/>
            <a:ext cx="1058862" cy="1450975"/>
          </a:xfrm>
          <a:prstGeom prst="rect">
            <a:avLst/>
          </a:prstGeom>
          <a:noFill/>
          <a:ln w="9525">
            <a:noFill/>
            <a:miter lim="800000"/>
            <a:headEnd/>
            <a:tailEnd/>
          </a:ln>
        </p:spPr>
      </p:pic>
      <p:pic>
        <p:nvPicPr>
          <p:cNvPr id="25608" name="Picture 11" descr="C:\Documents and Settings\shudgins\Desktop\Latin-Americans 1.jpg"/>
          <p:cNvPicPr>
            <a:picLocks noChangeAspect="1" noChangeArrowheads="1"/>
          </p:cNvPicPr>
          <p:nvPr/>
        </p:nvPicPr>
        <p:blipFill>
          <a:blip r:embed="rId6" cstate="print"/>
          <a:srcRect/>
          <a:stretch>
            <a:fillRect/>
          </a:stretch>
        </p:blipFill>
        <p:spPr bwMode="auto">
          <a:xfrm>
            <a:off x="2133600" y="3429000"/>
            <a:ext cx="4597400" cy="3062288"/>
          </a:xfrm>
          <a:prstGeom prst="rect">
            <a:avLst/>
          </a:prstGeom>
          <a:noFill/>
          <a:ln w="9525">
            <a:noFill/>
            <a:miter lim="800000"/>
            <a:headEnd/>
            <a:tailEnd/>
          </a:ln>
        </p:spPr>
      </p:pic>
      <p:pic>
        <p:nvPicPr>
          <p:cNvPr id="25610" name="Picture 5" descr="C:\Documents and Settings\shudgins\Desktop\HispKids3.jpg"/>
          <p:cNvPicPr>
            <a:picLocks noChangeAspect="1" noChangeArrowheads="1"/>
          </p:cNvPicPr>
          <p:nvPr/>
        </p:nvPicPr>
        <p:blipFill>
          <a:blip r:embed="rId7" cstate="print"/>
          <a:srcRect/>
          <a:stretch>
            <a:fillRect/>
          </a:stretch>
        </p:blipFill>
        <p:spPr bwMode="auto">
          <a:xfrm>
            <a:off x="6705600" y="3962400"/>
            <a:ext cx="1362075" cy="1019175"/>
          </a:xfrm>
          <a:prstGeom prst="rect">
            <a:avLst/>
          </a:prstGeom>
          <a:noFill/>
          <a:ln w="9525">
            <a:noFill/>
            <a:miter lim="800000"/>
            <a:headEnd/>
            <a:tailEnd/>
          </a:ln>
        </p:spPr>
      </p:pic>
      <p:pic>
        <p:nvPicPr>
          <p:cNvPr id="25611" name="Picture 14" descr="C:\Documents and Settings\shudgins\Desktop\CentralProgression.bmp"/>
          <p:cNvPicPr>
            <a:picLocks noChangeAspect="1" noChangeArrowheads="1"/>
          </p:cNvPicPr>
          <p:nvPr/>
        </p:nvPicPr>
        <p:blipFill>
          <a:blip r:embed="rId8" cstate="print"/>
          <a:srcRect/>
          <a:stretch>
            <a:fillRect/>
          </a:stretch>
        </p:blipFill>
        <p:spPr bwMode="auto">
          <a:xfrm>
            <a:off x="990600" y="1524000"/>
            <a:ext cx="1819275" cy="1223963"/>
          </a:xfrm>
          <a:prstGeom prst="rect">
            <a:avLst/>
          </a:prstGeom>
          <a:noFill/>
          <a:ln w="9525">
            <a:noFill/>
            <a:miter lim="800000"/>
            <a:headEnd/>
            <a:tailEnd/>
          </a:ln>
        </p:spPr>
      </p:pic>
      <p:pic>
        <p:nvPicPr>
          <p:cNvPr id="25612" name="Picture 4" descr="C:\Documents and Settings\shudgins\Desktop\HispKids2.jpg"/>
          <p:cNvPicPr>
            <a:picLocks noChangeAspect="1" noChangeArrowheads="1"/>
          </p:cNvPicPr>
          <p:nvPr/>
        </p:nvPicPr>
        <p:blipFill>
          <a:blip r:embed="rId9" cstate="print"/>
          <a:srcRect t="11070"/>
          <a:stretch>
            <a:fillRect/>
          </a:stretch>
        </p:blipFill>
        <p:spPr bwMode="auto">
          <a:xfrm>
            <a:off x="1066800" y="4419600"/>
            <a:ext cx="1200150" cy="796925"/>
          </a:xfrm>
          <a:prstGeom prst="rect">
            <a:avLst/>
          </a:prstGeom>
          <a:noFill/>
          <a:ln w="9525">
            <a:noFill/>
            <a:miter lim="800000"/>
            <a:headEnd/>
            <a:tailEnd/>
          </a:ln>
        </p:spPr>
      </p:pic>
      <p:pic>
        <p:nvPicPr>
          <p:cNvPr id="25613" name="Picture 3" descr="C:\Documents and Settings\shudgins\Desktop\HispKids1.jpg"/>
          <p:cNvPicPr>
            <a:picLocks noChangeAspect="1" noChangeArrowheads="1"/>
          </p:cNvPicPr>
          <p:nvPr/>
        </p:nvPicPr>
        <p:blipFill>
          <a:blip r:embed="rId10" cstate="print"/>
          <a:srcRect/>
          <a:stretch>
            <a:fillRect/>
          </a:stretch>
        </p:blipFill>
        <p:spPr bwMode="auto">
          <a:xfrm>
            <a:off x="7620000" y="4800600"/>
            <a:ext cx="1104900" cy="733425"/>
          </a:xfrm>
          <a:prstGeom prst="rect">
            <a:avLst/>
          </a:prstGeom>
          <a:noFill/>
          <a:ln w="9525">
            <a:noFill/>
            <a:miter lim="800000"/>
            <a:headEnd/>
            <a:tailEnd/>
          </a:ln>
        </p:spPr>
      </p:pic>
      <p:pic>
        <p:nvPicPr>
          <p:cNvPr id="25615" name="Picture 14" descr="C:\Documents and Settings\shudgins\Desktop\Olderadults2.jpg"/>
          <p:cNvPicPr>
            <a:picLocks noChangeAspect="1" noChangeArrowheads="1"/>
          </p:cNvPicPr>
          <p:nvPr/>
        </p:nvPicPr>
        <p:blipFill>
          <a:blip r:embed="rId11" cstate="print"/>
          <a:srcRect/>
          <a:stretch>
            <a:fillRect/>
          </a:stretch>
        </p:blipFill>
        <p:spPr bwMode="auto">
          <a:xfrm>
            <a:off x="112713" y="3581400"/>
            <a:ext cx="1401762" cy="923925"/>
          </a:xfrm>
          <a:prstGeom prst="rect">
            <a:avLst/>
          </a:prstGeom>
          <a:noFill/>
          <a:ln w="9525">
            <a:noFill/>
            <a:miter lim="800000"/>
            <a:headEnd/>
            <a:tailEnd/>
          </a:ln>
        </p:spPr>
      </p:pic>
      <p:pic>
        <p:nvPicPr>
          <p:cNvPr id="25617" name="Picture 4" descr="http://www.columbia.edu/cu/news/05/09/images/El_Salvador_children.jpg"/>
          <p:cNvPicPr>
            <a:picLocks noChangeAspect="1" noChangeArrowheads="1"/>
          </p:cNvPicPr>
          <p:nvPr/>
        </p:nvPicPr>
        <p:blipFill>
          <a:blip r:embed="rId12" cstate="print"/>
          <a:srcRect/>
          <a:stretch>
            <a:fillRect/>
          </a:stretch>
        </p:blipFill>
        <p:spPr bwMode="auto">
          <a:xfrm>
            <a:off x="7086600" y="5486400"/>
            <a:ext cx="1447800" cy="1085850"/>
          </a:xfrm>
          <a:prstGeom prst="rect">
            <a:avLst/>
          </a:prstGeom>
          <a:noFill/>
          <a:ln w="9525">
            <a:noFill/>
            <a:miter lim="800000"/>
            <a:headEnd/>
            <a:tailEnd/>
          </a:ln>
        </p:spPr>
      </p:pic>
      <p:sp>
        <p:nvSpPr>
          <p:cNvPr id="19" name="Rectangle 18"/>
          <p:cNvSpPr/>
          <p:nvPr/>
        </p:nvSpPr>
        <p:spPr>
          <a:xfrm>
            <a:off x="381000" y="381000"/>
            <a:ext cx="8229600" cy="1107996"/>
          </a:xfrm>
          <a:prstGeom prst="rect">
            <a:avLst/>
          </a:prstGeom>
        </p:spPr>
        <p:txBody>
          <a:bodyPr wrap="square">
            <a:spAutoFit/>
          </a:bodyPr>
          <a:lstStyle/>
          <a:p>
            <a:r>
              <a:rPr lang="en-US" sz="3800" dirty="0" smtClean="0">
                <a:solidFill>
                  <a:schemeClr val="bg1"/>
                </a:solidFill>
                <a:latin typeface="Joanna MT" pitchFamily="18" charset="0"/>
                <a:ea typeface="+mj-ea"/>
                <a:cs typeface="+mj-cs"/>
              </a:rPr>
              <a:t>      Partnership and Proximity</a:t>
            </a:r>
          </a:p>
          <a:p>
            <a:pPr algn="ctr"/>
            <a:r>
              <a:rPr lang="en-US" sz="2800" dirty="0" smtClean="0">
                <a:effectLst>
                  <a:outerShdw blurRad="38100" dist="38100" dir="2700000" algn="tl">
                    <a:srgbClr val="000000">
                      <a:alpha val="43137"/>
                    </a:srgbClr>
                  </a:outerShdw>
                </a:effectLst>
              </a:rPr>
              <a:t>Creating Prosperity and Progress in the Americas</a:t>
            </a:r>
            <a:endParaRPr lang="en-US" sz="2800" dirty="0">
              <a:effectLst>
                <a:outerShdw blurRad="38100" dist="38100" dir="2700000" algn="tl">
                  <a:srgbClr val="000000">
                    <a:alpha val="43137"/>
                  </a:srgbClr>
                </a:outerShdw>
              </a:effectLst>
            </a:endParaRPr>
          </a:p>
        </p:txBody>
      </p:sp>
      <p:pic>
        <p:nvPicPr>
          <p:cNvPr id="20" name="Picture 19" descr="latinos-in-america.jpg"/>
          <p:cNvPicPr>
            <a:picLocks noChangeAspect="1"/>
          </p:cNvPicPr>
          <p:nvPr/>
        </p:nvPicPr>
        <p:blipFill>
          <a:blip r:embed="rId13" cstate="print"/>
          <a:stretch>
            <a:fillRect/>
          </a:stretch>
        </p:blipFill>
        <p:spPr>
          <a:xfrm>
            <a:off x="6553200" y="1981200"/>
            <a:ext cx="1870340" cy="1242737"/>
          </a:xfrm>
          <a:prstGeom prst="rect">
            <a:avLst/>
          </a:prstGeom>
        </p:spPr>
      </p:pic>
      <p:pic>
        <p:nvPicPr>
          <p:cNvPr id="25614" name="Picture 7" descr="C:\Documents and Settings\shudgins\Desktop\AFROLATINS.jpg"/>
          <p:cNvPicPr>
            <a:picLocks noChangeAspect="1" noChangeArrowheads="1"/>
          </p:cNvPicPr>
          <p:nvPr/>
        </p:nvPicPr>
        <p:blipFill>
          <a:blip r:embed="rId14" cstate="print"/>
          <a:srcRect/>
          <a:stretch>
            <a:fillRect/>
          </a:stretch>
        </p:blipFill>
        <p:spPr bwMode="auto">
          <a:xfrm>
            <a:off x="7315200" y="2971800"/>
            <a:ext cx="1463675" cy="944563"/>
          </a:xfrm>
          <a:prstGeom prst="rect">
            <a:avLst/>
          </a:prstGeom>
          <a:noFill/>
          <a:ln w="9525">
            <a:noFill/>
            <a:miter lim="800000"/>
            <a:headEnd/>
            <a:tailEnd/>
          </a:ln>
        </p:spPr>
      </p:pic>
      <p:pic>
        <p:nvPicPr>
          <p:cNvPr id="21" name="Picture 20" descr="Latino_Family.jpg"/>
          <p:cNvPicPr>
            <a:picLocks noChangeAspect="1"/>
          </p:cNvPicPr>
          <p:nvPr/>
        </p:nvPicPr>
        <p:blipFill>
          <a:blip r:embed="rId15" cstate="print"/>
          <a:stretch>
            <a:fillRect/>
          </a:stretch>
        </p:blipFill>
        <p:spPr>
          <a:xfrm>
            <a:off x="4800600" y="1447800"/>
            <a:ext cx="1905000" cy="1352550"/>
          </a:xfrm>
          <a:prstGeom prst="rect">
            <a:avLst/>
          </a:prstGeom>
        </p:spPr>
      </p:pic>
      <p:pic>
        <p:nvPicPr>
          <p:cNvPr id="25616" name="Picture 2" descr="http://www.peacework.org/images/honduras.jpg"/>
          <p:cNvPicPr>
            <a:picLocks noChangeAspect="1" noChangeArrowheads="1"/>
          </p:cNvPicPr>
          <p:nvPr/>
        </p:nvPicPr>
        <p:blipFill>
          <a:blip r:embed="rId16" cstate="print"/>
          <a:srcRect/>
          <a:stretch>
            <a:fillRect/>
          </a:stretch>
        </p:blipFill>
        <p:spPr bwMode="auto">
          <a:xfrm>
            <a:off x="3124200" y="1981200"/>
            <a:ext cx="2057400"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DHS Regional Strategy</a:t>
            </a:r>
            <a:endParaRPr lang="en-US" dirty="0"/>
          </a:p>
        </p:txBody>
      </p:sp>
      <p:sp>
        <p:nvSpPr>
          <p:cNvPr id="3" name="Content Placeholder 2"/>
          <p:cNvSpPr>
            <a:spLocks noGrp="1"/>
          </p:cNvSpPr>
          <p:nvPr>
            <p:ph idx="1"/>
          </p:nvPr>
        </p:nvSpPr>
        <p:spPr>
          <a:xfrm>
            <a:off x="457200" y="1295400"/>
            <a:ext cx="8229600" cy="5029200"/>
          </a:xfrm>
        </p:spPr>
        <p:txBody>
          <a:bodyPr>
            <a:noAutofit/>
          </a:bodyPr>
          <a:lstStyle/>
          <a:p>
            <a:pPr marL="688975" indent="-349250">
              <a:buFont typeface="Wingdings" pitchFamily="2" charset="2"/>
              <a:buChar char="§"/>
            </a:pPr>
            <a:r>
              <a:rPr lang="en-US" sz="2800" dirty="0" smtClean="0">
                <a:solidFill>
                  <a:srgbClr val="003366"/>
                </a:solidFill>
                <a:latin typeface="Times New Roman" pitchFamily="18" charset="0"/>
                <a:cs typeface="Times New Roman" pitchFamily="18" charset="0"/>
              </a:rPr>
              <a:t>Facilitate the Secure Flow of Legitimate Trade and Travel</a:t>
            </a:r>
          </a:p>
          <a:p>
            <a:pPr marL="688975" indent="-349250"/>
            <a:endParaRPr lang="en-US" sz="10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r>
              <a:rPr lang="en-US" sz="2800" dirty="0" smtClean="0">
                <a:solidFill>
                  <a:srgbClr val="003366"/>
                </a:solidFill>
                <a:latin typeface="Times New Roman" pitchFamily="18" charset="0"/>
                <a:cs typeface="Times New Roman" pitchFamily="18" charset="0"/>
              </a:rPr>
              <a:t>Support a Secure Supply Chain</a:t>
            </a:r>
          </a:p>
          <a:p>
            <a:pPr marL="688975" indent="-349250"/>
            <a:endParaRPr lang="en-US" sz="10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r>
              <a:rPr lang="en-US" sz="2800" dirty="0" smtClean="0">
                <a:solidFill>
                  <a:srgbClr val="003366"/>
                </a:solidFill>
                <a:latin typeface="Times New Roman" pitchFamily="18" charset="0"/>
                <a:cs typeface="Times New Roman" pitchFamily="18" charset="0"/>
              </a:rPr>
              <a:t>Deny, Degrade, and Dismantle Transnational Criminal Organizations</a:t>
            </a:r>
          </a:p>
          <a:p>
            <a:pPr marL="688975" indent="-349250"/>
            <a:endParaRPr lang="en-US" sz="10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r>
              <a:rPr lang="en-US" sz="2800" dirty="0" smtClean="0">
                <a:solidFill>
                  <a:srgbClr val="003366"/>
                </a:solidFill>
                <a:latin typeface="Times New Roman" pitchFamily="18" charset="0"/>
                <a:cs typeface="Times New Roman" pitchFamily="18" charset="0"/>
              </a:rPr>
              <a:t>Enhance Border Security</a:t>
            </a:r>
          </a:p>
          <a:p>
            <a:pPr marL="688975" indent="-349250"/>
            <a:endParaRPr lang="en-US" sz="10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r>
              <a:rPr lang="en-US" sz="2800" dirty="0" smtClean="0">
                <a:solidFill>
                  <a:srgbClr val="003366"/>
                </a:solidFill>
                <a:latin typeface="Times New Roman" pitchFamily="18" charset="0"/>
                <a:cs typeface="Times New Roman" pitchFamily="18" charset="0"/>
              </a:rPr>
              <a:t>Provide Border Management Support</a:t>
            </a:r>
          </a:p>
          <a:p>
            <a:pPr marL="688975" indent="-349250">
              <a:buFont typeface="Wingdings" pitchFamily="2" charset="2"/>
              <a:buChar char="§"/>
            </a:pPr>
            <a:r>
              <a:rPr lang="en-US" sz="2800" dirty="0" smtClean="0">
                <a:solidFill>
                  <a:srgbClr val="003366"/>
                </a:solidFill>
                <a:latin typeface="Times New Roman" pitchFamily="18" charset="0"/>
                <a:cs typeface="Times New Roman" pitchFamily="18" charset="0"/>
              </a:rPr>
              <a:t>Support White House Transnational Organized Crime Strategy</a:t>
            </a:r>
          </a:p>
          <a:p>
            <a:pPr marL="688975" indent="-349250">
              <a:buFont typeface="Wingdings" pitchFamily="2" charset="2"/>
              <a:buChar char="§"/>
            </a:pPr>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DHS Strategic Framework</a:t>
            </a:r>
            <a:endParaRPr lang="en-US" dirty="0"/>
          </a:p>
        </p:txBody>
      </p:sp>
      <p:sp>
        <p:nvSpPr>
          <p:cNvPr id="3" name="Content Placeholder 2"/>
          <p:cNvSpPr>
            <a:spLocks noGrp="1"/>
          </p:cNvSpPr>
          <p:nvPr>
            <p:ph idx="1"/>
          </p:nvPr>
        </p:nvSpPr>
        <p:spPr/>
        <p:txBody>
          <a:bodyPr>
            <a:normAutofit/>
          </a:bodyPr>
          <a:lstStyle/>
          <a:p>
            <a:pPr>
              <a:lnSpc>
                <a:spcPct val="80000"/>
              </a:lnSpc>
            </a:pPr>
            <a:r>
              <a:rPr lang="en-US" sz="3000" b="1" dirty="0" smtClean="0">
                <a:solidFill>
                  <a:srgbClr val="003366"/>
                </a:solidFill>
                <a:latin typeface="Times New Roman" pitchFamily="18" charset="0"/>
                <a:cs typeface="Times New Roman" pitchFamily="18" charset="0"/>
              </a:rPr>
              <a:t>ICE Illicit Pathways Attack Strategy (</a:t>
            </a:r>
            <a:r>
              <a:rPr lang="en-US" sz="3000" b="1" dirty="0" err="1" smtClean="0">
                <a:solidFill>
                  <a:srgbClr val="003366"/>
                </a:solidFill>
                <a:latin typeface="Times New Roman" pitchFamily="18" charset="0"/>
                <a:cs typeface="Times New Roman" pitchFamily="18" charset="0"/>
              </a:rPr>
              <a:t>IPAS</a:t>
            </a:r>
            <a:r>
              <a:rPr lang="en-US" sz="3000" b="1" dirty="0" smtClean="0">
                <a:solidFill>
                  <a:srgbClr val="003366"/>
                </a:solidFill>
                <a:latin typeface="Times New Roman" pitchFamily="18" charset="0"/>
                <a:cs typeface="Times New Roman" pitchFamily="18" charset="0"/>
              </a:rPr>
              <a:t>)</a:t>
            </a:r>
          </a:p>
          <a:p>
            <a:pPr>
              <a:lnSpc>
                <a:spcPct val="80000"/>
              </a:lnSpc>
            </a:pPr>
            <a:endParaRPr lang="en-US" sz="1000" dirty="0">
              <a:solidFill>
                <a:srgbClr val="003366"/>
              </a:solidFill>
              <a:latin typeface="Times New Roman" pitchFamily="18" charset="0"/>
              <a:cs typeface="Times New Roman" pitchFamily="18" charset="0"/>
            </a:endParaRPr>
          </a:p>
          <a:p>
            <a:pPr>
              <a:buFont typeface="Wingdings" pitchFamily="2" charset="2"/>
              <a:buChar char="§"/>
            </a:pPr>
            <a:r>
              <a:rPr lang="en-US" sz="2400" dirty="0" smtClean="0"/>
              <a:t>Work with partners to investigate, identify, disrupt, and dismantle transnational organized crime (TOC) syndicates in the Western Hemisphere.</a:t>
            </a:r>
          </a:p>
          <a:p>
            <a:endParaRPr lang="en-US" sz="1000" dirty="0" smtClean="0"/>
          </a:p>
          <a:p>
            <a:pPr>
              <a:buFont typeface="Wingdings" pitchFamily="2" charset="2"/>
              <a:buChar char="§"/>
            </a:pPr>
            <a:r>
              <a:rPr lang="en-US" sz="2400" dirty="0" smtClean="0"/>
              <a:t>Prioritize networks and pathways posing the greatest threats</a:t>
            </a:r>
          </a:p>
          <a:p>
            <a:endParaRPr lang="en-US" sz="1000" dirty="0" smtClean="0"/>
          </a:p>
          <a:p>
            <a:pPr>
              <a:buFont typeface="Wingdings" pitchFamily="2" charset="2"/>
              <a:buChar char="§"/>
            </a:pPr>
            <a:r>
              <a:rPr lang="en-US" sz="2400" dirty="0" smtClean="0"/>
              <a:t>Maintain robust interagency engagement</a:t>
            </a:r>
          </a:p>
          <a:p>
            <a:endParaRPr lang="en-US" sz="1000" dirty="0" smtClean="0"/>
          </a:p>
          <a:p>
            <a:pPr>
              <a:buFont typeface="Wingdings" pitchFamily="2" charset="2"/>
              <a:buChar char="§"/>
            </a:pPr>
            <a:r>
              <a:rPr lang="en-US" sz="2400" dirty="0" smtClean="0"/>
              <a:t>Coordinate a regional approach that leverages partners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Trends – South Asia</a:t>
            </a:r>
            <a:endParaRPr lang="en-US" dirty="0"/>
          </a:p>
        </p:txBody>
      </p:sp>
      <p:sp>
        <p:nvSpPr>
          <p:cNvPr id="5" name="TextBox 4"/>
          <p:cNvSpPr txBox="1"/>
          <p:nvPr/>
        </p:nvSpPr>
        <p:spPr>
          <a:xfrm>
            <a:off x="762000" y="5334000"/>
            <a:ext cx="7813964" cy="566309"/>
          </a:xfrm>
          <a:prstGeom prst="rect">
            <a:avLst/>
          </a:prstGeom>
          <a:noFill/>
        </p:spPr>
        <p:txBody>
          <a:bodyPr wrap="square" rtlCol="0">
            <a:spAutoFit/>
          </a:bodyPr>
          <a:lstStyle/>
          <a:p>
            <a:pPr>
              <a:spcBef>
                <a:spcPct val="20000"/>
              </a:spcBef>
              <a:buFont typeface="Wingdings" pitchFamily="2" charset="2"/>
              <a:buChar char="§"/>
            </a:pPr>
            <a:r>
              <a:rPr lang="en-US" sz="1400" b="1" dirty="0" smtClean="0">
                <a:solidFill>
                  <a:srgbClr val="070000"/>
                </a:solidFill>
                <a:latin typeface="Arial" pitchFamily="34" charset="0"/>
                <a:cs typeface="Arial" pitchFamily="34" charset="0"/>
              </a:rPr>
              <a:t> </a:t>
            </a:r>
            <a:r>
              <a:rPr lang="en-US" sz="1400" dirty="0" smtClean="0">
                <a:solidFill>
                  <a:srgbClr val="070000"/>
                </a:solidFill>
                <a:latin typeface="Arial" pitchFamily="34" charset="0"/>
                <a:cs typeface="Arial" pitchFamily="34" charset="0"/>
              </a:rPr>
              <a:t>Significant decrease along the SWB since August 2011 </a:t>
            </a:r>
          </a:p>
          <a:p>
            <a:pPr>
              <a:spcBef>
                <a:spcPct val="20000"/>
              </a:spcBef>
              <a:buFont typeface="Wingdings" pitchFamily="2" charset="2"/>
              <a:buChar char="§"/>
            </a:pPr>
            <a:r>
              <a:rPr lang="en-US" sz="1400" dirty="0" smtClean="0">
                <a:solidFill>
                  <a:srgbClr val="070000"/>
                </a:solidFill>
                <a:latin typeface="Arial" pitchFamily="34" charset="0"/>
                <a:cs typeface="Arial" pitchFamily="34" charset="0"/>
              </a:rPr>
              <a:t> Slight shift in encounters from South Texas to Arizona</a:t>
            </a:r>
            <a:endParaRPr lang="en-US" sz="1400" dirty="0">
              <a:solidFill>
                <a:srgbClr val="070000"/>
              </a:solidFill>
              <a:latin typeface="Arial" pitchFamily="34" charset="0"/>
              <a:cs typeface="Arial" pitchFamily="34" charset="0"/>
            </a:endParaRPr>
          </a:p>
        </p:txBody>
      </p:sp>
      <p:graphicFrame>
        <p:nvGraphicFramePr>
          <p:cNvPr id="1027" name="Object 31"/>
          <p:cNvGraphicFramePr>
            <a:graphicFrameLocks noChangeAspect="1"/>
          </p:cNvGraphicFramePr>
          <p:nvPr>
            <p:ph idx="1"/>
          </p:nvPr>
        </p:nvGraphicFramePr>
        <p:xfrm>
          <a:off x="838200" y="1524000"/>
          <a:ext cx="7477125" cy="3581400"/>
        </p:xfrm>
        <a:graphic>
          <a:graphicData uri="http://schemas.openxmlformats.org/presentationml/2006/ole">
            <p:oleObj spid="_x0000_s1027" name="Chart" r:id="rId3" imgW="7477110" imgH="3581522" progId="Excel.Shee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Trends – South Asia</a:t>
            </a:r>
            <a:endParaRPr lang="en-US" dirty="0"/>
          </a:p>
        </p:txBody>
      </p:sp>
      <p:pic>
        <p:nvPicPr>
          <p:cNvPr id="21505" name="Picture 1"/>
          <p:cNvPicPr>
            <a:picLocks noGrp="1" noChangeAspect="1" noChangeArrowheads="1"/>
          </p:cNvPicPr>
          <p:nvPr>
            <p:ph idx="1"/>
          </p:nvPr>
        </p:nvPicPr>
        <p:blipFill>
          <a:blip r:embed="rId2" cstate="print"/>
          <a:srcRect/>
          <a:stretch>
            <a:fillRect/>
          </a:stretch>
        </p:blipFill>
        <p:spPr bwMode="auto">
          <a:xfrm>
            <a:off x="990600" y="1371600"/>
            <a:ext cx="7199462" cy="4806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Trends – East Africa</a:t>
            </a:r>
            <a:endParaRPr lang="en-US" dirty="0"/>
          </a:p>
        </p:txBody>
      </p:sp>
      <p:pic>
        <p:nvPicPr>
          <p:cNvPr id="4" name="Content Placeholder 4" descr="ASI East Africa.JPG"/>
          <p:cNvPicPr>
            <a:picLocks noGrp="1" noChangeAspect="1"/>
          </p:cNvPicPr>
          <p:nvPr>
            <p:ph idx="1"/>
          </p:nvPr>
        </p:nvPicPr>
        <p:blipFill>
          <a:blip r:embed="rId2" cstate="print"/>
          <a:stretch>
            <a:fillRect/>
          </a:stretch>
        </p:blipFill>
        <p:spPr bwMode="auto">
          <a:xfrm>
            <a:off x="699069" y="1600200"/>
            <a:ext cx="7745862" cy="4525963"/>
          </a:xfrm>
          <a:ln>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DHS Anti-Trafficking Initiatives</a:t>
            </a:r>
            <a:endParaRPr lang="en-US" dirty="0"/>
          </a:p>
        </p:txBody>
      </p:sp>
      <p:sp>
        <p:nvSpPr>
          <p:cNvPr id="3" name="Content Placeholder 2"/>
          <p:cNvSpPr>
            <a:spLocks noGrp="1"/>
          </p:cNvSpPr>
          <p:nvPr>
            <p:ph idx="1"/>
          </p:nvPr>
        </p:nvSpPr>
        <p:spPr/>
        <p:txBody>
          <a:bodyPr>
            <a:normAutofit/>
          </a:bodyPr>
          <a:lstStyle/>
          <a:p>
            <a:pPr>
              <a:lnSpc>
                <a:spcPct val="90000"/>
              </a:lnSpc>
            </a:pPr>
            <a:r>
              <a:rPr lang="en-US" sz="2800" dirty="0" smtClean="0">
                <a:solidFill>
                  <a:srgbClr val="003366"/>
                </a:solidFill>
                <a:latin typeface="Times New Roman" pitchFamily="18" charset="0"/>
                <a:cs typeface="Times New Roman" pitchFamily="18" charset="0"/>
              </a:rPr>
              <a:t>DHS Blue Campaign</a:t>
            </a:r>
          </a:p>
          <a:p>
            <a:r>
              <a:rPr lang="en-US" sz="1700" dirty="0" smtClean="0"/>
              <a:t>The Blue Campaign coordinates and enhances DHS’s anti-human trafficking efforts</a:t>
            </a:r>
          </a:p>
          <a:p>
            <a:r>
              <a:rPr lang="en-US" sz="1700" dirty="0" smtClean="0"/>
              <a:t>Resources include:</a:t>
            </a:r>
          </a:p>
          <a:p>
            <a:pPr>
              <a:buFont typeface="Wingdings" pitchFamily="2" charset="2"/>
              <a:buChar char="§"/>
            </a:pPr>
            <a:r>
              <a:rPr lang="en-US" sz="1700" dirty="0" smtClean="0"/>
              <a:t>Training</a:t>
            </a:r>
          </a:p>
          <a:p>
            <a:pPr>
              <a:buFont typeface="Wingdings" pitchFamily="2" charset="2"/>
              <a:buChar char="§"/>
            </a:pPr>
            <a:r>
              <a:rPr lang="en-US" sz="1700" dirty="0" smtClean="0"/>
              <a:t>Informational Videos and Materials</a:t>
            </a:r>
          </a:p>
          <a:p>
            <a:pPr>
              <a:buFont typeface="Wingdings" pitchFamily="2" charset="2"/>
              <a:buChar char="§"/>
            </a:pPr>
            <a:r>
              <a:rPr lang="en-US" sz="1700" dirty="0" smtClean="0"/>
              <a:t>Public Awareness Campaigns</a:t>
            </a:r>
          </a:p>
          <a:p>
            <a:pPr>
              <a:buFont typeface="Wingdings" pitchFamily="2" charset="2"/>
              <a:buChar char="§"/>
            </a:pPr>
            <a:r>
              <a:rPr lang="en-US" sz="1700" dirty="0" smtClean="0"/>
              <a:t>Victim Assistance and Perpetrator Justice</a:t>
            </a:r>
          </a:p>
          <a:p>
            <a:pPr>
              <a:buFont typeface="Wingdings" pitchFamily="2" charset="2"/>
              <a:buChar char="§"/>
            </a:pPr>
            <a:r>
              <a:rPr lang="en-US" sz="1700" dirty="0" smtClean="0"/>
              <a:t>Partnerships and Collaboration</a:t>
            </a:r>
          </a:p>
          <a:p>
            <a:pPr algn="ctr"/>
            <a:r>
              <a:rPr lang="en-US" sz="2000" b="1" u="sng" dirty="0" smtClean="0">
                <a:hlinkClick r:id="rId3"/>
              </a:rPr>
              <a:t>www.dhs.gov/humantrafficking</a:t>
            </a:r>
            <a:endParaRPr lang="en-US" sz="2000" b="1" u="sng" dirty="0" smtClean="0"/>
          </a:p>
          <a:p>
            <a:r>
              <a:rPr lang="en-US" sz="2800" dirty="0" smtClean="0">
                <a:solidFill>
                  <a:srgbClr val="003366"/>
                </a:solidFill>
                <a:latin typeface="Times New Roman" pitchFamily="18" charset="0"/>
                <a:cs typeface="Times New Roman" pitchFamily="18" charset="0"/>
              </a:rPr>
              <a:t>No Te </a:t>
            </a:r>
            <a:r>
              <a:rPr lang="en-US" sz="2800" dirty="0" err="1" smtClean="0">
                <a:solidFill>
                  <a:srgbClr val="003366"/>
                </a:solidFill>
                <a:latin typeface="Times New Roman" pitchFamily="18" charset="0"/>
                <a:cs typeface="Times New Roman" pitchFamily="18" charset="0"/>
              </a:rPr>
              <a:t>Engañes</a:t>
            </a:r>
            <a:endParaRPr lang="en-US" sz="2800" dirty="0" smtClean="0">
              <a:solidFill>
                <a:srgbClr val="003366"/>
              </a:solidFill>
              <a:latin typeface="Times New Roman" pitchFamily="18" charset="0"/>
              <a:cs typeface="Times New Roman" pitchFamily="18" charset="0"/>
            </a:endParaRPr>
          </a:p>
          <a:p>
            <a:r>
              <a:rPr lang="en-US" sz="1800" dirty="0" smtClean="0"/>
              <a:t>CBP campaign to raise awareness of the dangers of human trafficking</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sz="2800" b="1" dirty="0" smtClean="0">
                <a:solidFill>
                  <a:srgbClr val="003366"/>
                </a:solidFill>
                <a:latin typeface="Times New Roman" pitchFamily="18" charset="0"/>
                <a:cs typeface="Times New Roman" pitchFamily="18" charset="0"/>
              </a:rPr>
              <a:t>Supporting </a:t>
            </a:r>
            <a:r>
              <a:rPr lang="en-US" sz="2800" b="1" dirty="0" err="1" smtClean="0">
                <a:solidFill>
                  <a:srgbClr val="003366"/>
                </a:solidFill>
                <a:latin typeface="Times New Roman" pitchFamily="18" charset="0"/>
                <a:cs typeface="Times New Roman" pitchFamily="18" charset="0"/>
              </a:rPr>
              <a:t>RCM</a:t>
            </a:r>
            <a:r>
              <a:rPr lang="en-US" sz="2800" b="1" dirty="0" smtClean="0">
                <a:solidFill>
                  <a:srgbClr val="003366"/>
                </a:solidFill>
                <a:latin typeface="Times New Roman" pitchFamily="18" charset="0"/>
                <a:cs typeface="Times New Roman" pitchFamily="18" charset="0"/>
              </a:rPr>
              <a:t> Member Countries Through:</a:t>
            </a:r>
          </a:p>
          <a:p>
            <a:pPr marL="514350" indent="-514350">
              <a:buFont typeface="+mj-lt"/>
              <a:buAutoNum type="arabicPeriod"/>
            </a:pPr>
            <a:r>
              <a:rPr lang="en-US" sz="2600" dirty="0" smtClean="0">
                <a:solidFill>
                  <a:srgbClr val="003366"/>
                </a:solidFill>
                <a:latin typeface="Times New Roman" pitchFamily="18" charset="0"/>
                <a:cs typeface="Times New Roman" pitchFamily="18" charset="0"/>
              </a:rPr>
              <a:t>Advocating for Humane Migration Management Practices and Sustainable Solutions for Refugees, Victims of Conflict, Vulnerable Migrants, and Stateless Persons</a:t>
            </a:r>
          </a:p>
          <a:p>
            <a:pPr marL="914400" lvl="1" indent="-457200"/>
            <a:r>
              <a:rPr lang="en-US" sz="2000" dirty="0" smtClean="0"/>
              <a:t>Presented by U.S. Department of State/Bureau of Population, Refugees, and Migration (</a:t>
            </a:r>
            <a:r>
              <a:rPr lang="en-US" sz="2000" dirty="0" err="1" smtClean="0"/>
              <a:t>PRM</a:t>
            </a:r>
            <a:r>
              <a:rPr lang="en-US" sz="2000" dirty="0" smtClean="0"/>
              <a:t>)</a:t>
            </a:r>
            <a:endParaRPr lang="en-US" sz="2000" dirty="0" smtClean="0">
              <a:solidFill>
                <a:srgbClr val="003366"/>
              </a:solidFill>
              <a:latin typeface="Times New Roman" pitchFamily="18" charset="0"/>
              <a:cs typeface="Times New Roman" pitchFamily="18" charset="0"/>
            </a:endParaRPr>
          </a:p>
          <a:p>
            <a:pPr marL="514350" indent="-514350">
              <a:buFont typeface="+mj-lt"/>
              <a:buAutoNum type="arabicPeriod"/>
            </a:pPr>
            <a:r>
              <a:rPr lang="en-US" sz="2600" dirty="0" smtClean="0">
                <a:solidFill>
                  <a:srgbClr val="003366"/>
                </a:solidFill>
                <a:latin typeface="Times New Roman" pitchFamily="18" charset="0"/>
                <a:cs typeface="Times New Roman" pitchFamily="18" charset="0"/>
              </a:rPr>
              <a:t>Foreign Assistance Programs</a:t>
            </a:r>
          </a:p>
          <a:p>
            <a:pPr marL="914400" lvl="1" indent="-457200"/>
            <a:r>
              <a:rPr lang="en-US" sz="2000" dirty="0" smtClean="0"/>
              <a:t>Presented by U.S. Department of State/Bureau of Western Hemisphere Affairs (</a:t>
            </a:r>
            <a:r>
              <a:rPr lang="en-US" sz="2000" dirty="0" err="1" smtClean="0"/>
              <a:t>WHA</a:t>
            </a:r>
            <a:r>
              <a:rPr lang="en-US" sz="2000" dirty="0" smtClean="0"/>
              <a:t>)</a:t>
            </a:r>
            <a:endParaRPr lang="en-US" sz="2000" dirty="0" smtClean="0">
              <a:solidFill>
                <a:srgbClr val="003366"/>
              </a:solidFill>
              <a:latin typeface="Times New Roman" pitchFamily="18" charset="0"/>
              <a:cs typeface="Times New Roman" pitchFamily="18" charset="0"/>
            </a:endParaRPr>
          </a:p>
          <a:p>
            <a:pPr marL="514350" indent="-514350">
              <a:buFont typeface="+mj-lt"/>
              <a:buAutoNum type="arabicPeriod"/>
            </a:pPr>
            <a:r>
              <a:rPr lang="en-US" sz="2600" dirty="0" smtClean="0">
                <a:solidFill>
                  <a:srgbClr val="003366"/>
                </a:solidFill>
                <a:latin typeface="Times New Roman" pitchFamily="18" charset="0"/>
                <a:cs typeface="Times New Roman" pitchFamily="18" charset="0"/>
              </a:rPr>
              <a:t>Operational and Technical Support</a:t>
            </a:r>
          </a:p>
          <a:p>
            <a:pPr marL="914400" lvl="1" indent="-457200"/>
            <a:r>
              <a:rPr lang="en-US" sz="2000" dirty="0" smtClean="0"/>
              <a:t>Presented by U.S. Department of Homeland Security/Office of International Affairs (OIA)</a:t>
            </a:r>
            <a:endParaRPr lang="en-US" sz="2000" dirty="0" smtClean="0">
              <a:solidFill>
                <a:srgbClr val="003366"/>
              </a:solidFill>
              <a:latin typeface="Times New Roman" pitchFamily="18" charset="0"/>
              <a:cs typeface="Times New Roman" pitchFamily="18" charset="0"/>
            </a:endParaRPr>
          </a:p>
          <a:p>
            <a:pPr marL="514350" indent="-514350">
              <a:buFont typeface="+mj-lt"/>
              <a:buAutoNum type="arabicPeriod"/>
            </a:pPr>
            <a:endParaRPr lang="en-US" sz="2800" dirty="0" smtClean="0">
              <a:solidFill>
                <a:srgbClr val="003366"/>
              </a:solidFill>
              <a:latin typeface="Times New Roman" pitchFamily="18" charset="0"/>
              <a:cs typeface="Times New Roman" pitchFamily="18" charset="0"/>
            </a:endParaRPr>
          </a:p>
          <a:p>
            <a:pPr>
              <a:buFont typeface="Arial" pitchFamily="34" charset="0"/>
              <a:buChar char="•"/>
            </a:pPr>
            <a:endParaRPr lang="en-US" sz="20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Autofit/>
          </a:bodyPr>
          <a:lstStyle/>
          <a:p>
            <a:r>
              <a:rPr lang="en-US" sz="2800" dirty="0" smtClean="0"/>
              <a:t>Immigration Protections for Victims of Crimes  </a:t>
            </a:r>
          </a:p>
        </p:txBody>
      </p:sp>
      <p:sp>
        <p:nvSpPr>
          <p:cNvPr id="45059" name="Rectangle 3"/>
          <p:cNvSpPr>
            <a:spLocks noGrp="1" noChangeArrowheads="1"/>
          </p:cNvSpPr>
          <p:nvPr>
            <p:ph type="body" idx="1"/>
          </p:nvPr>
        </p:nvSpPr>
        <p:spPr>
          <a:xfrm>
            <a:off x="228600" y="1219200"/>
            <a:ext cx="8686800" cy="5715000"/>
          </a:xfrm>
        </p:spPr>
        <p:txBody>
          <a:bodyPr>
            <a:normAutofit lnSpcReduction="10000"/>
          </a:bodyPr>
          <a:lstStyle/>
          <a:p>
            <a:pPr marL="0" indent="0">
              <a:buClr>
                <a:srgbClr val="002060"/>
              </a:buClr>
              <a:defRPr/>
            </a:pPr>
            <a:r>
              <a:rPr lang="en-US" sz="2000" dirty="0" smtClean="0">
                <a:solidFill>
                  <a:srgbClr val="003366"/>
                </a:solidFill>
                <a:latin typeface="Times New Roman" pitchFamily="18" charset="0"/>
                <a:cs typeface="Times New Roman" pitchFamily="18" charset="0"/>
              </a:rPr>
              <a:t>U.S. law provides several protections for both legal and undocumented immigrants who have been victims of crime.  There are specific protections for victims of domestic violence, victims of certain crimes, and victims of human trafficking which may include: </a:t>
            </a:r>
          </a:p>
          <a:p>
            <a:pPr marL="574675" lvl="1" indent="-234950">
              <a:buClrTx/>
              <a:defRPr/>
            </a:pPr>
            <a:r>
              <a:rPr lang="en-US" sz="2000" dirty="0" smtClean="0">
                <a:solidFill>
                  <a:schemeClr val="tx1"/>
                </a:solidFill>
              </a:rPr>
              <a:t>U or T Nonimmigrant Status</a:t>
            </a:r>
          </a:p>
          <a:p>
            <a:pPr marL="574675" lvl="1" indent="-234950">
              <a:buClrTx/>
              <a:defRPr/>
            </a:pPr>
            <a:r>
              <a:rPr lang="en-US" sz="2000" dirty="0" smtClean="0">
                <a:solidFill>
                  <a:schemeClr val="tx1"/>
                </a:solidFill>
              </a:rPr>
              <a:t>Violence Against Women Act (VAWA) Self-Petitioners</a:t>
            </a:r>
          </a:p>
          <a:p>
            <a:pPr marL="574675" lvl="1" indent="-234950">
              <a:buClrTx/>
              <a:defRPr/>
            </a:pPr>
            <a:r>
              <a:rPr lang="en-US" sz="2000" dirty="0" smtClean="0">
                <a:solidFill>
                  <a:schemeClr val="tx1"/>
                </a:solidFill>
              </a:rPr>
              <a:t>Special Immigrant Juvenile </a:t>
            </a:r>
          </a:p>
          <a:p>
            <a:pPr>
              <a:buClr>
                <a:srgbClr val="002060"/>
              </a:buClr>
              <a:defRPr/>
            </a:pPr>
            <a:r>
              <a:rPr lang="en-US" sz="2400" dirty="0" smtClean="0">
                <a:solidFill>
                  <a:srgbClr val="003366"/>
                </a:solidFill>
                <a:latin typeface="Times New Roman" pitchFamily="18" charset="0"/>
                <a:cs typeface="Times New Roman" pitchFamily="18" charset="0"/>
              </a:rPr>
              <a:t>Asylum Status</a:t>
            </a:r>
          </a:p>
          <a:p>
            <a:pPr marL="574675" lvl="1" indent="-234950">
              <a:defRPr/>
            </a:pPr>
            <a:r>
              <a:rPr lang="en-US" sz="2000" dirty="0" smtClean="0">
                <a:solidFill>
                  <a:schemeClr val="tx1"/>
                </a:solidFill>
              </a:rPr>
              <a:t>Any individual who has properly applied for asylum and is determined to be a refugee under the U.S. Immigration and Nationality Act (INA). </a:t>
            </a:r>
          </a:p>
          <a:p>
            <a:pPr>
              <a:buClr>
                <a:srgbClr val="002060"/>
              </a:buClr>
              <a:defRPr/>
            </a:pPr>
            <a:r>
              <a:rPr lang="en-US" sz="2400" dirty="0" smtClean="0">
                <a:solidFill>
                  <a:srgbClr val="003366"/>
                </a:solidFill>
                <a:latin typeface="Times New Roman" pitchFamily="18" charset="0"/>
                <a:cs typeface="Times New Roman" pitchFamily="18" charset="0"/>
              </a:rPr>
              <a:t>Benefits of Asylum Status</a:t>
            </a:r>
          </a:p>
          <a:p>
            <a:pPr marL="574675" lvl="1" indent="-234950">
              <a:buClr>
                <a:srgbClr val="002060"/>
              </a:buClr>
              <a:defRPr/>
            </a:pPr>
            <a:r>
              <a:rPr lang="en-US" sz="2000" dirty="0" smtClean="0">
                <a:solidFill>
                  <a:schemeClr val="tx1"/>
                </a:solidFill>
              </a:rPr>
              <a:t>Can remain in the U.S. indefinitely, unless asylum status is terminated</a:t>
            </a:r>
          </a:p>
          <a:p>
            <a:pPr marL="574675" lvl="1" indent="-234950">
              <a:buClr>
                <a:srgbClr val="002060"/>
              </a:buClr>
              <a:defRPr/>
            </a:pPr>
            <a:r>
              <a:rPr lang="en-US" sz="2000" dirty="0" smtClean="0">
                <a:solidFill>
                  <a:schemeClr val="tx1"/>
                </a:solidFill>
              </a:rPr>
              <a:t>Work authorization</a:t>
            </a:r>
          </a:p>
          <a:p>
            <a:pPr marL="574675" lvl="1" indent="-234950">
              <a:buClr>
                <a:srgbClr val="002060"/>
              </a:buClr>
              <a:defRPr/>
            </a:pPr>
            <a:r>
              <a:rPr lang="en-US" sz="2000" dirty="0" smtClean="0">
                <a:solidFill>
                  <a:schemeClr val="tx1"/>
                </a:solidFill>
              </a:rPr>
              <a:t>Legal Permanent Resident status one year after asylum grant</a:t>
            </a:r>
          </a:p>
          <a:p>
            <a:pPr marL="574675" lvl="1" indent="-234950">
              <a:buClr>
                <a:srgbClr val="002060"/>
              </a:buClr>
              <a:defRPr/>
            </a:pPr>
            <a:r>
              <a:rPr lang="en-US" sz="2000" dirty="0" smtClean="0">
                <a:solidFill>
                  <a:schemeClr val="tx1"/>
                </a:solidFill>
              </a:rPr>
              <a:t>Family reunification</a:t>
            </a:r>
          </a:p>
          <a:p>
            <a:pPr marL="574675" lvl="1" indent="-234950">
              <a:buClr>
                <a:srgbClr val="002060"/>
              </a:buClr>
              <a:defRPr/>
            </a:pPr>
            <a:r>
              <a:rPr lang="en-US" sz="2000" dirty="0" smtClean="0">
                <a:solidFill>
                  <a:schemeClr val="tx1"/>
                </a:solidFill>
              </a:rPr>
              <a:t>Social security card</a:t>
            </a:r>
          </a:p>
          <a:p>
            <a:pPr marL="574675" lvl="1" indent="-234950">
              <a:buClrTx/>
              <a:defRPr/>
            </a:pP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DHS Operational Initiatives</a:t>
            </a:r>
            <a:endParaRPr lang="en-US" dirty="0"/>
          </a:p>
        </p:txBody>
      </p:sp>
      <p:sp>
        <p:nvSpPr>
          <p:cNvPr id="3" name="Content Placeholder 2"/>
          <p:cNvSpPr>
            <a:spLocks noGrp="1"/>
          </p:cNvSpPr>
          <p:nvPr>
            <p:ph idx="1"/>
          </p:nvPr>
        </p:nvSpPr>
        <p:spPr/>
        <p:txBody>
          <a:bodyPr>
            <a:normAutofit fontScale="85000" lnSpcReduction="10000"/>
          </a:bodyPr>
          <a:lstStyle/>
          <a:p>
            <a:r>
              <a:rPr lang="en-US" sz="3500" dirty="0">
                <a:solidFill>
                  <a:srgbClr val="003366"/>
                </a:solidFill>
                <a:latin typeface="Times New Roman" pitchFamily="18" charset="0"/>
                <a:cs typeface="Times New Roman" pitchFamily="18" charset="0"/>
              </a:rPr>
              <a:t>Advance Passenger Information/Joint Security </a:t>
            </a:r>
            <a:r>
              <a:rPr lang="en-US" sz="3500" dirty="0" smtClean="0">
                <a:solidFill>
                  <a:srgbClr val="003366"/>
                </a:solidFill>
                <a:latin typeface="Times New Roman" pitchFamily="18" charset="0"/>
                <a:cs typeface="Times New Roman" pitchFamily="18" charset="0"/>
              </a:rPr>
              <a:t>Program at </a:t>
            </a:r>
            <a:r>
              <a:rPr lang="en-US" sz="3500" dirty="0" err="1" smtClean="0">
                <a:solidFill>
                  <a:srgbClr val="003366"/>
                </a:solidFill>
                <a:latin typeface="Times New Roman" pitchFamily="18" charset="0"/>
                <a:cs typeface="Times New Roman" pitchFamily="18" charset="0"/>
              </a:rPr>
              <a:t>Tocumen</a:t>
            </a:r>
            <a:r>
              <a:rPr lang="en-US" sz="3500" dirty="0" smtClean="0">
                <a:solidFill>
                  <a:srgbClr val="003366"/>
                </a:solidFill>
                <a:latin typeface="Times New Roman" pitchFamily="18" charset="0"/>
                <a:cs typeface="Times New Roman" pitchFamily="18" charset="0"/>
              </a:rPr>
              <a:t> International Airport (PTY)</a:t>
            </a:r>
            <a:endParaRPr lang="en-US" sz="3500" dirty="0">
              <a:solidFill>
                <a:srgbClr val="003366"/>
              </a:solidFill>
              <a:latin typeface="Times New Roman" pitchFamily="18" charset="0"/>
              <a:cs typeface="Times New Roman" pitchFamily="18" charset="0"/>
            </a:endParaRPr>
          </a:p>
          <a:p>
            <a:pPr>
              <a:lnSpc>
                <a:spcPct val="90000"/>
              </a:lnSpc>
              <a:buFont typeface="Wingdings" pitchFamily="2" charset="2"/>
              <a:buChar char="§"/>
            </a:pPr>
            <a:r>
              <a:rPr lang="en-US" sz="2400" dirty="0" smtClean="0"/>
              <a:t>A </a:t>
            </a:r>
            <a:r>
              <a:rPr lang="en-US" sz="2400" dirty="0"/>
              <a:t>partnership between Panamanian law </a:t>
            </a:r>
            <a:r>
              <a:rPr lang="en-US" sz="2400" dirty="0" smtClean="0"/>
              <a:t>enforcement and DHS. </a:t>
            </a:r>
            <a:endParaRPr lang="en-US" sz="2400" dirty="0"/>
          </a:p>
          <a:p>
            <a:pPr>
              <a:lnSpc>
                <a:spcPct val="90000"/>
              </a:lnSpc>
              <a:buFont typeface="Wingdings" pitchFamily="2" charset="2"/>
              <a:buChar char="§"/>
            </a:pPr>
            <a:r>
              <a:rPr lang="en-US" sz="2400" dirty="0" smtClean="0"/>
              <a:t>Places CBP officers and ICE/HSI special agents along side Panamanian law enforcement at PTY. </a:t>
            </a:r>
          </a:p>
          <a:p>
            <a:endParaRPr lang="en-US" sz="1200" dirty="0" smtClean="0">
              <a:solidFill>
                <a:srgbClr val="003366"/>
              </a:solidFill>
              <a:latin typeface="Times New Roman" pitchFamily="18" charset="0"/>
              <a:cs typeface="Times New Roman" pitchFamily="18" charset="0"/>
            </a:endParaRPr>
          </a:p>
          <a:p>
            <a:r>
              <a:rPr lang="en-US" sz="3500" dirty="0" smtClean="0">
                <a:solidFill>
                  <a:srgbClr val="003366"/>
                </a:solidFill>
                <a:latin typeface="Times New Roman" pitchFamily="18" charset="0"/>
                <a:cs typeface="Times New Roman" pitchFamily="18" charset="0"/>
              </a:rPr>
              <a:t>Transnational Criminal Investigative Units (</a:t>
            </a:r>
            <a:r>
              <a:rPr lang="en-US" sz="3500" dirty="0" err="1" smtClean="0">
                <a:solidFill>
                  <a:srgbClr val="003366"/>
                </a:solidFill>
                <a:latin typeface="Times New Roman" pitchFamily="18" charset="0"/>
                <a:cs typeface="Times New Roman" pitchFamily="18" charset="0"/>
              </a:rPr>
              <a:t>TCIUs</a:t>
            </a:r>
            <a:r>
              <a:rPr lang="en-US" sz="3500" dirty="0" smtClean="0">
                <a:solidFill>
                  <a:srgbClr val="003366"/>
                </a:solidFill>
                <a:latin typeface="Times New Roman" pitchFamily="18" charset="0"/>
                <a:cs typeface="Times New Roman" pitchFamily="18" charset="0"/>
              </a:rPr>
              <a:t>)</a:t>
            </a:r>
          </a:p>
          <a:p>
            <a:pPr>
              <a:lnSpc>
                <a:spcPct val="110000"/>
              </a:lnSpc>
              <a:buFont typeface="Wingdings" pitchFamily="2" charset="2"/>
              <a:buChar char="§"/>
            </a:pPr>
            <a:r>
              <a:rPr lang="en-US" sz="2400" dirty="0" err="1" smtClean="0"/>
              <a:t>ICE’s</a:t>
            </a:r>
            <a:r>
              <a:rPr lang="en-US" sz="2400" dirty="0" smtClean="0"/>
              <a:t> </a:t>
            </a:r>
            <a:r>
              <a:rPr lang="en-US" sz="2400" dirty="0" err="1" smtClean="0"/>
              <a:t>TCIU</a:t>
            </a:r>
            <a:r>
              <a:rPr lang="en-US" sz="2400" dirty="0" smtClean="0"/>
              <a:t> Program enhances cooperation between ICE and host governments in order to identify, disrupt, and dismantle transnational criminal organizations that threaten regional stability.</a:t>
            </a:r>
          </a:p>
          <a:p>
            <a:pPr>
              <a:lnSpc>
                <a:spcPct val="110000"/>
              </a:lnSpc>
              <a:buFont typeface="Wingdings" pitchFamily="2" charset="2"/>
              <a:buChar char="§"/>
            </a:pPr>
            <a:r>
              <a:rPr lang="en-US" sz="2400" dirty="0" err="1" smtClean="0"/>
              <a:t>TCIUs</a:t>
            </a:r>
            <a:r>
              <a:rPr lang="en-US" sz="2400" dirty="0" smtClean="0"/>
              <a:t> are multi-disciplined units comprised of prosecutors and immigration, law enforcement, customs, and intelligence officials.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DHS Operational Initiatives</a:t>
            </a:r>
            <a:endParaRPr lang="en-US" dirty="0"/>
          </a:p>
        </p:txBody>
      </p:sp>
      <p:sp>
        <p:nvSpPr>
          <p:cNvPr id="3" name="Content Placeholder 2"/>
          <p:cNvSpPr>
            <a:spLocks noGrp="1"/>
          </p:cNvSpPr>
          <p:nvPr>
            <p:ph idx="1"/>
          </p:nvPr>
        </p:nvSpPr>
        <p:spPr>
          <a:xfrm>
            <a:off x="457200" y="1295400"/>
            <a:ext cx="8229600" cy="4830763"/>
          </a:xfrm>
        </p:spPr>
        <p:txBody>
          <a:bodyPr/>
          <a:lstStyle/>
          <a:p>
            <a:pPr>
              <a:lnSpc>
                <a:spcPct val="90000"/>
              </a:lnSpc>
            </a:pPr>
            <a:r>
              <a:rPr lang="en-US" sz="3200" dirty="0" smtClean="0">
                <a:solidFill>
                  <a:srgbClr val="003366"/>
                </a:solidFill>
                <a:latin typeface="Times New Roman" pitchFamily="18" charset="0"/>
                <a:cs typeface="Times New Roman" pitchFamily="18" charset="0"/>
              </a:rPr>
              <a:t>Support the Merida Initiative, </a:t>
            </a:r>
            <a:r>
              <a:rPr lang="en-US" sz="3200" dirty="0" err="1" smtClean="0">
                <a:solidFill>
                  <a:srgbClr val="003366"/>
                </a:solidFill>
                <a:latin typeface="Times New Roman" pitchFamily="18" charset="0"/>
                <a:cs typeface="Times New Roman" pitchFamily="18" charset="0"/>
              </a:rPr>
              <a:t>CARSI</a:t>
            </a:r>
            <a:r>
              <a:rPr lang="en-US" sz="3200" dirty="0" smtClean="0">
                <a:solidFill>
                  <a:srgbClr val="003366"/>
                </a:solidFill>
                <a:latin typeface="Times New Roman" pitchFamily="18" charset="0"/>
                <a:cs typeface="Times New Roman" pitchFamily="18" charset="0"/>
              </a:rPr>
              <a:t>, </a:t>
            </a:r>
            <a:r>
              <a:rPr lang="en-US" sz="3200" dirty="0" err="1" smtClean="0">
                <a:solidFill>
                  <a:srgbClr val="003366"/>
                </a:solidFill>
                <a:latin typeface="Times New Roman" pitchFamily="18" charset="0"/>
                <a:cs typeface="Times New Roman" pitchFamily="18" charset="0"/>
              </a:rPr>
              <a:t>CBSI</a:t>
            </a:r>
            <a:endParaRPr lang="en-US" sz="3200" dirty="0" smtClean="0">
              <a:solidFill>
                <a:srgbClr val="003366"/>
              </a:solidFill>
              <a:latin typeface="Times New Roman" pitchFamily="18" charset="0"/>
              <a:cs typeface="Times New Roman" pitchFamily="18" charset="0"/>
            </a:endParaRPr>
          </a:p>
          <a:p>
            <a:pPr marL="461963" indent="-236538">
              <a:buFont typeface="Arial" pitchFamily="34" charset="0"/>
              <a:buChar char="•"/>
            </a:pPr>
            <a:r>
              <a:rPr lang="en-US" sz="2400" dirty="0" smtClean="0"/>
              <a:t>DHS provides training and technical assistance to counterpart agencies through these Department of State foreign assistance programs.  </a:t>
            </a:r>
          </a:p>
          <a:p>
            <a:pPr marL="344488" indent="-344488"/>
            <a:endParaRPr lang="en-US" sz="1700" dirty="0" smtClean="0"/>
          </a:p>
          <a:p>
            <a:pPr lvl="0">
              <a:lnSpc>
                <a:spcPct val="90000"/>
              </a:lnSpc>
            </a:pPr>
            <a:r>
              <a:rPr lang="en-US" sz="3200" dirty="0" smtClean="0">
                <a:solidFill>
                  <a:srgbClr val="003366"/>
                </a:solidFill>
                <a:latin typeface="Times New Roman" pitchFamily="18" charset="0"/>
                <a:cs typeface="Times New Roman" pitchFamily="18" charset="0"/>
              </a:rPr>
              <a:t>Other Direct Bilateral Engagements</a:t>
            </a:r>
          </a:p>
          <a:p>
            <a:pPr>
              <a:buFont typeface="Arial" pitchFamily="34" charset="0"/>
              <a:buChar char="•"/>
            </a:pPr>
            <a:r>
              <a:rPr lang="en-US" sz="2400" dirty="0" smtClean="0"/>
              <a:t>DHS works very closely with all hemispheric partners on a host of anti-crime, anti-gang, trade and travel facilitation, customs and immigration-related issues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 </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a:lnSpc>
                <a:spcPct val="90000"/>
              </a:lnSpc>
            </a:pPr>
            <a:r>
              <a:rPr lang="en-US" sz="3000" b="1" dirty="0" smtClean="0">
                <a:solidFill>
                  <a:srgbClr val="003366"/>
                </a:solidFill>
                <a:latin typeface="Times New Roman" pitchFamily="18" charset="0"/>
                <a:cs typeface="Times New Roman" pitchFamily="18" charset="0"/>
              </a:rPr>
              <a:t>Regional Coordination--Where to Focus our Efforts:</a:t>
            </a:r>
          </a:p>
          <a:p>
            <a:pPr>
              <a:lnSpc>
                <a:spcPct val="90000"/>
              </a:lnSpc>
            </a:pPr>
            <a:endParaRPr lang="en-US" sz="800" b="1" dirty="0" smtClean="0">
              <a:solidFill>
                <a:srgbClr val="003366"/>
              </a:solidFill>
              <a:latin typeface="Times New Roman" pitchFamily="18" charset="0"/>
              <a:cs typeface="Times New Roman" pitchFamily="18" charset="0"/>
            </a:endParaRPr>
          </a:p>
          <a:p>
            <a:pPr>
              <a:lnSpc>
                <a:spcPct val="90000"/>
              </a:lnSpc>
              <a:buFont typeface="Wingdings" pitchFamily="2" charset="2"/>
              <a:buChar char="§"/>
            </a:pPr>
            <a:r>
              <a:rPr lang="en-US" sz="2600" dirty="0" smtClean="0">
                <a:solidFill>
                  <a:schemeClr val="tx1"/>
                </a:solidFill>
              </a:rPr>
              <a:t>Common visa policies for the region</a:t>
            </a:r>
          </a:p>
          <a:p>
            <a:pPr>
              <a:buFont typeface="Wingdings" pitchFamily="2" charset="2"/>
              <a:buChar char="§"/>
            </a:pPr>
            <a:r>
              <a:rPr lang="en-US" sz="2600" dirty="0" smtClean="0"/>
              <a:t>Region-wide API programs</a:t>
            </a:r>
          </a:p>
          <a:p>
            <a:pPr>
              <a:buFont typeface="Wingdings" pitchFamily="2" charset="2"/>
              <a:buChar char="§"/>
            </a:pPr>
            <a:r>
              <a:rPr lang="en-US" sz="2600" dirty="0" smtClean="0"/>
              <a:t>Information sharing on trafficking networks and developing investigations that attack criminal networks</a:t>
            </a:r>
          </a:p>
          <a:p>
            <a:pPr>
              <a:buFont typeface="Wingdings" pitchFamily="2" charset="2"/>
              <a:buChar char="§"/>
            </a:pPr>
            <a:r>
              <a:rPr lang="en-US" sz="2600" dirty="0" smtClean="0"/>
              <a:t>Robust prosecution of trafficking cases</a:t>
            </a:r>
          </a:p>
          <a:p>
            <a:pPr>
              <a:buFont typeface="Wingdings" pitchFamily="2" charset="2"/>
              <a:buChar char="§"/>
            </a:pPr>
            <a:r>
              <a:rPr lang="en-US" sz="2600" dirty="0" smtClean="0"/>
              <a:t>Empowering immigration officials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algn="ctr"/>
            <a:endParaRPr lang="en-US" sz="6000" dirty="0" smtClean="0">
              <a:solidFill>
                <a:srgbClr val="003366"/>
              </a:solidFill>
            </a:endParaRPr>
          </a:p>
          <a:p>
            <a:pPr algn="ctr"/>
            <a:r>
              <a:rPr lang="en-US" sz="6000" dirty="0" smtClean="0">
                <a:solidFill>
                  <a:srgbClr val="003366"/>
                </a:solidFill>
              </a:rPr>
              <a:t>Questions?</a:t>
            </a:r>
            <a:endParaRPr lang="en-US" sz="6000" dirty="0">
              <a:solidFill>
                <a:srgbClr val="00336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PRM</a:t>
            </a:r>
            <a:r>
              <a:rPr lang="en-US" dirty="0" smtClean="0"/>
              <a:t> Overview</a:t>
            </a:r>
            <a:endParaRPr lang="en-US" dirty="0"/>
          </a:p>
        </p:txBody>
      </p:sp>
      <p:sp>
        <p:nvSpPr>
          <p:cNvPr id="3" name="Content Placeholder 2"/>
          <p:cNvSpPr>
            <a:spLocks noGrp="1"/>
          </p:cNvSpPr>
          <p:nvPr>
            <p:ph idx="1"/>
          </p:nvPr>
        </p:nvSpPr>
        <p:spPr>
          <a:xfrm>
            <a:off x="457200" y="1371600"/>
            <a:ext cx="8229600" cy="4754563"/>
          </a:xfrm>
        </p:spPr>
        <p:txBody>
          <a:bodyPr/>
          <a:lstStyle/>
          <a:p>
            <a:pPr algn="ctr"/>
            <a:r>
              <a:rPr lang="en-US" sz="2800" dirty="0" smtClean="0">
                <a:solidFill>
                  <a:srgbClr val="003366"/>
                </a:solidFill>
                <a:latin typeface="Times New Roman" pitchFamily="18" charset="0"/>
                <a:cs typeface="Times New Roman" pitchFamily="18" charset="0"/>
              </a:rPr>
              <a:t>What is </a:t>
            </a:r>
            <a:r>
              <a:rPr lang="en-US" sz="2800" dirty="0" err="1" smtClean="0">
                <a:solidFill>
                  <a:srgbClr val="003366"/>
                </a:solidFill>
                <a:latin typeface="Times New Roman" pitchFamily="18" charset="0"/>
                <a:cs typeface="Times New Roman" pitchFamily="18" charset="0"/>
              </a:rPr>
              <a:t>PRM</a:t>
            </a:r>
            <a:r>
              <a:rPr lang="en-US" sz="2800" dirty="0" smtClean="0">
                <a:solidFill>
                  <a:srgbClr val="003366"/>
                </a:solidFill>
                <a:latin typeface="Times New Roman" pitchFamily="18" charset="0"/>
                <a:cs typeface="Times New Roman" pitchFamily="18" charset="0"/>
              </a:rPr>
              <a:t>?</a:t>
            </a:r>
            <a:endParaRPr lang="en-US" dirty="0"/>
          </a:p>
        </p:txBody>
      </p:sp>
      <p:graphicFrame>
        <p:nvGraphicFramePr>
          <p:cNvPr id="37890" name="Object 3"/>
          <p:cNvGraphicFramePr>
            <a:graphicFrameLocks noChangeAspect="1"/>
          </p:cNvGraphicFramePr>
          <p:nvPr/>
        </p:nvGraphicFramePr>
        <p:xfrm>
          <a:off x="3886200" y="1981200"/>
          <a:ext cx="5026025" cy="4246563"/>
        </p:xfrm>
        <a:graphic>
          <a:graphicData uri="http://schemas.openxmlformats.org/presentationml/2006/ole">
            <p:oleObj spid="_x0000_s37890" name="Worksheet" r:id="rId3" imgW="3819449" imgH="3038551" progId="Excel.Sheet.8">
              <p:embed/>
            </p:oleObj>
          </a:graphicData>
        </a:graphic>
      </p:graphicFrame>
      <p:sp>
        <p:nvSpPr>
          <p:cNvPr id="5" name="AutoShape 7"/>
          <p:cNvSpPr>
            <a:spLocks noChangeArrowheads="1"/>
          </p:cNvSpPr>
          <p:nvPr/>
        </p:nvSpPr>
        <p:spPr bwMode="auto">
          <a:xfrm>
            <a:off x="2582361" y="2321208"/>
            <a:ext cx="846639" cy="879192"/>
          </a:xfrm>
          <a:prstGeom prst="rightArrow">
            <a:avLst>
              <a:gd name="adj1" fmla="val 50000"/>
              <a:gd name="adj2" fmla="val 25000"/>
            </a:avLst>
          </a:prstGeom>
          <a:solidFill>
            <a:schemeClr val="folHlink"/>
          </a:solidFill>
          <a:ln w="9525">
            <a:noFill/>
            <a:miter lim="800000"/>
            <a:headEnd/>
            <a:tailEnd/>
          </a:ln>
        </p:spPr>
        <p:txBody>
          <a:bodyPr wrap="none" lIns="86027" tIns="43013" rIns="86027" bIns="43013" anchor="ctr"/>
          <a:lstStyle/>
          <a:p>
            <a:endParaRPr lang="en-US"/>
          </a:p>
        </p:txBody>
      </p:sp>
      <p:sp>
        <p:nvSpPr>
          <p:cNvPr id="6" name="AutoShape 8"/>
          <p:cNvSpPr>
            <a:spLocks noChangeArrowheads="1"/>
          </p:cNvSpPr>
          <p:nvPr/>
        </p:nvSpPr>
        <p:spPr bwMode="auto">
          <a:xfrm>
            <a:off x="2667000" y="3733800"/>
            <a:ext cx="846639" cy="879192"/>
          </a:xfrm>
          <a:prstGeom prst="rightArrow">
            <a:avLst>
              <a:gd name="adj1" fmla="val 50000"/>
              <a:gd name="adj2" fmla="val 25000"/>
            </a:avLst>
          </a:prstGeom>
          <a:solidFill>
            <a:schemeClr val="folHlink"/>
          </a:solidFill>
          <a:ln w="9525">
            <a:noFill/>
            <a:miter lim="800000"/>
            <a:headEnd/>
            <a:tailEnd/>
          </a:ln>
        </p:spPr>
        <p:txBody>
          <a:bodyPr wrap="none" lIns="86027" tIns="43013" rIns="86027" bIns="43013" anchor="ctr"/>
          <a:lstStyle/>
          <a:p>
            <a:endParaRPr lang="en-US"/>
          </a:p>
        </p:txBody>
      </p:sp>
      <p:sp>
        <p:nvSpPr>
          <p:cNvPr id="7" name="AutoShape 9"/>
          <p:cNvSpPr>
            <a:spLocks noChangeArrowheads="1"/>
          </p:cNvSpPr>
          <p:nvPr/>
        </p:nvSpPr>
        <p:spPr bwMode="auto">
          <a:xfrm>
            <a:off x="2667000" y="5029200"/>
            <a:ext cx="846639" cy="879192"/>
          </a:xfrm>
          <a:prstGeom prst="rightArrow">
            <a:avLst>
              <a:gd name="adj1" fmla="val 50000"/>
              <a:gd name="adj2" fmla="val 25000"/>
            </a:avLst>
          </a:prstGeom>
          <a:solidFill>
            <a:schemeClr val="folHlink"/>
          </a:solidFill>
          <a:ln w="9525">
            <a:noFill/>
            <a:miter lim="800000"/>
            <a:headEnd/>
            <a:tailEnd/>
          </a:ln>
        </p:spPr>
        <p:txBody>
          <a:bodyPr wrap="none" lIns="86027" tIns="43013" rIns="86027" bIns="43013" anchor="ctr"/>
          <a:lstStyle/>
          <a:p>
            <a:endParaRPr lang="en-US"/>
          </a:p>
        </p:txBody>
      </p:sp>
      <p:sp>
        <p:nvSpPr>
          <p:cNvPr id="8" name="Oval 4"/>
          <p:cNvSpPr>
            <a:spLocks noChangeArrowheads="1"/>
          </p:cNvSpPr>
          <p:nvPr/>
        </p:nvSpPr>
        <p:spPr bwMode="auto">
          <a:xfrm>
            <a:off x="1066800" y="2133600"/>
            <a:ext cx="1202198" cy="1183907"/>
          </a:xfrm>
          <a:prstGeom prst="ellipse">
            <a:avLst/>
          </a:prstGeom>
          <a:solidFill>
            <a:srgbClr val="92D050"/>
          </a:solidFill>
          <a:ln w="9525">
            <a:noFill/>
            <a:round/>
            <a:headEnd/>
            <a:tailEnd/>
          </a:ln>
        </p:spPr>
        <p:txBody>
          <a:bodyPr wrap="none" lIns="86027" tIns="43013" rIns="86027" bIns="43013" anchor="ctr"/>
          <a:lstStyle/>
          <a:p>
            <a:pPr algn="ctr" fontAlgn="base">
              <a:lnSpc>
                <a:spcPct val="100000"/>
              </a:lnSpc>
              <a:spcBef>
                <a:spcPct val="50000"/>
              </a:spcBef>
              <a:buFontTx/>
              <a:buNone/>
            </a:pPr>
            <a:r>
              <a:rPr lang="en-US" sz="7500" b="1" dirty="0">
                <a:solidFill>
                  <a:schemeClr val="folHlink"/>
                </a:solidFill>
              </a:rPr>
              <a:t>P</a:t>
            </a:r>
          </a:p>
        </p:txBody>
      </p:sp>
      <p:sp>
        <p:nvSpPr>
          <p:cNvPr id="9" name="Oval 5"/>
          <p:cNvSpPr>
            <a:spLocks noChangeArrowheads="1"/>
          </p:cNvSpPr>
          <p:nvPr/>
        </p:nvSpPr>
        <p:spPr bwMode="auto">
          <a:xfrm>
            <a:off x="1066800" y="3505200"/>
            <a:ext cx="1202198" cy="1265890"/>
          </a:xfrm>
          <a:prstGeom prst="ellipse">
            <a:avLst/>
          </a:prstGeom>
          <a:solidFill>
            <a:srgbClr val="92D050"/>
          </a:solidFill>
          <a:ln w="9525">
            <a:noFill/>
            <a:round/>
            <a:headEnd/>
            <a:tailEnd/>
          </a:ln>
        </p:spPr>
        <p:txBody>
          <a:bodyPr wrap="none" lIns="86027" tIns="43013" rIns="86027" bIns="43013" anchor="ctr"/>
          <a:lstStyle/>
          <a:p>
            <a:pPr algn="ctr" fontAlgn="base">
              <a:lnSpc>
                <a:spcPct val="100000"/>
              </a:lnSpc>
              <a:spcBef>
                <a:spcPct val="50000"/>
              </a:spcBef>
              <a:buFontTx/>
              <a:buNone/>
            </a:pPr>
            <a:r>
              <a:rPr lang="en-US" sz="7500" b="1" dirty="0">
                <a:solidFill>
                  <a:schemeClr val="folHlink"/>
                </a:solidFill>
              </a:rPr>
              <a:t>R</a:t>
            </a:r>
          </a:p>
        </p:txBody>
      </p:sp>
      <p:sp>
        <p:nvSpPr>
          <p:cNvPr id="10" name="Oval 6"/>
          <p:cNvSpPr>
            <a:spLocks noChangeArrowheads="1"/>
          </p:cNvSpPr>
          <p:nvPr/>
        </p:nvSpPr>
        <p:spPr bwMode="auto">
          <a:xfrm>
            <a:off x="1066800" y="4876800"/>
            <a:ext cx="1202198" cy="1271673"/>
          </a:xfrm>
          <a:prstGeom prst="ellipse">
            <a:avLst/>
          </a:prstGeom>
          <a:solidFill>
            <a:srgbClr val="92D050"/>
          </a:solidFill>
          <a:ln w="9525">
            <a:noFill/>
            <a:round/>
            <a:headEnd/>
            <a:tailEnd/>
          </a:ln>
        </p:spPr>
        <p:txBody>
          <a:bodyPr wrap="none" lIns="86027" tIns="43013" rIns="86027" bIns="43013" anchor="ctr"/>
          <a:lstStyle/>
          <a:p>
            <a:pPr algn="ctr" fontAlgn="base">
              <a:lnSpc>
                <a:spcPct val="100000"/>
              </a:lnSpc>
              <a:spcBef>
                <a:spcPct val="50000"/>
              </a:spcBef>
              <a:buFontTx/>
              <a:buNone/>
            </a:pPr>
            <a:r>
              <a:rPr lang="en-US" sz="7500" b="1" dirty="0">
                <a:solidFill>
                  <a:schemeClr val="folHlink"/>
                </a:solidFill>
              </a:rPr>
              <a:t>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PRM</a:t>
            </a:r>
            <a:r>
              <a:rPr lang="en-US" dirty="0" smtClean="0"/>
              <a:t> Priorities in the Region</a:t>
            </a:r>
            <a:endParaRPr lang="en-US" dirty="0"/>
          </a:p>
        </p:txBody>
      </p:sp>
      <p:sp>
        <p:nvSpPr>
          <p:cNvPr id="5" name="Rectangle 4"/>
          <p:cNvSpPr/>
          <p:nvPr/>
        </p:nvSpPr>
        <p:spPr>
          <a:xfrm>
            <a:off x="533400" y="1219200"/>
            <a:ext cx="8001000" cy="5201424"/>
          </a:xfrm>
          <a:prstGeom prst="rect">
            <a:avLst/>
          </a:prstGeom>
        </p:spPr>
        <p:txBody>
          <a:bodyPr wrap="square">
            <a:spAutoFit/>
          </a:bodyPr>
          <a:lstStyle/>
          <a:p>
            <a:pPr lvl="0">
              <a:buFont typeface="Arial" pitchFamily="34" charset="0"/>
              <a:buChar char="•"/>
            </a:pPr>
            <a:endParaRPr lang="en-US" sz="2000" dirty="0" smtClean="0">
              <a:solidFill>
                <a:srgbClr val="003366"/>
              </a:solidFill>
            </a:endParaRPr>
          </a:p>
          <a:p>
            <a:pPr marL="225425" lvl="0" indent="-225425">
              <a:buFont typeface="Arial" pitchFamily="34" charset="0"/>
              <a:buChar char="•"/>
            </a:pPr>
            <a:r>
              <a:rPr lang="en-US" sz="2400" dirty="0" smtClean="0">
                <a:solidFill>
                  <a:srgbClr val="003366"/>
                </a:solidFill>
                <a:latin typeface="Times New Roman" pitchFamily="18" charset="0"/>
                <a:cs typeface="Times New Roman" pitchFamily="18" charset="0"/>
              </a:rPr>
              <a:t>Aid and sustainable solutions for refugees, victims of conflict, vulnerable migrants, stateless persons</a:t>
            </a:r>
          </a:p>
          <a:p>
            <a:pPr marL="688975" lvl="1" indent="-231775">
              <a:buFont typeface="Wingdings" pitchFamily="2" charset="2"/>
              <a:buChar char="§"/>
            </a:pPr>
            <a:r>
              <a:rPr lang="en-US" sz="2000" dirty="0" smtClean="0">
                <a:latin typeface="Arial" pitchFamily="34" charset="0"/>
                <a:cs typeface="Arial" pitchFamily="34" charset="0"/>
              </a:rPr>
              <a:t>Repatriation, local integration, resettlement in the US, basic humanitarian assistance</a:t>
            </a:r>
          </a:p>
          <a:p>
            <a:pPr lvl="1">
              <a:buFont typeface="Arial" pitchFamily="34" charset="0"/>
              <a:buChar char="•"/>
            </a:pPr>
            <a:endParaRPr lang="en-US" sz="2400" dirty="0" smtClean="0">
              <a:solidFill>
                <a:srgbClr val="003366"/>
              </a:solidFill>
              <a:latin typeface="Times New Roman" pitchFamily="18" charset="0"/>
              <a:cs typeface="Times New Roman" pitchFamily="18" charset="0"/>
            </a:endParaRPr>
          </a:p>
          <a:p>
            <a:pPr marL="225425" lvl="0" indent="-225425">
              <a:buFont typeface="Arial" pitchFamily="34" charset="0"/>
              <a:buChar char="•"/>
            </a:pPr>
            <a:r>
              <a:rPr lang="en-US" sz="2400" dirty="0" smtClean="0">
                <a:solidFill>
                  <a:srgbClr val="003366"/>
                </a:solidFill>
                <a:latin typeface="Times New Roman" pitchFamily="18" charset="0"/>
                <a:cs typeface="Times New Roman" pitchFamily="18" charset="0"/>
              </a:rPr>
              <a:t>Particular attention to urban refugees (70% of Western Hemisphere refugees)</a:t>
            </a:r>
          </a:p>
          <a:p>
            <a:pPr lvl="0">
              <a:buFont typeface="Arial" pitchFamily="34" charset="0"/>
              <a:buChar char="•"/>
            </a:pPr>
            <a:endParaRPr lang="en-US" sz="2400" dirty="0" smtClean="0">
              <a:solidFill>
                <a:srgbClr val="003366"/>
              </a:solidFill>
              <a:latin typeface="Times New Roman" pitchFamily="18" charset="0"/>
              <a:cs typeface="Times New Roman" pitchFamily="18" charset="0"/>
            </a:endParaRPr>
          </a:p>
          <a:p>
            <a:pPr marL="225425" lvl="0" indent="-225425">
              <a:buFont typeface="Arial" pitchFamily="34" charset="0"/>
              <a:buChar char="•"/>
            </a:pPr>
            <a:r>
              <a:rPr lang="en-US" sz="2400" dirty="0" smtClean="0">
                <a:solidFill>
                  <a:srgbClr val="003366"/>
                </a:solidFill>
                <a:latin typeface="Times New Roman" pitchFamily="18" charset="0"/>
                <a:cs typeface="Times New Roman" pitchFamily="18" charset="0"/>
              </a:rPr>
              <a:t>Work with </a:t>
            </a:r>
            <a:r>
              <a:rPr lang="en-US" sz="2400" dirty="0" err="1" smtClean="0">
                <a:solidFill>
                  <a:srgbClr val="003366"/>
                </a:solidFill>
                <a:latin typeface="Times New Roman" pitchFamily="18" charset="0"/>
                <a:cs typeface="Times New Roman" pitchFamily="18" charset="0"/>
              </a:rPr>
              <a:t>UNHCR</a:t>
            </a:r>
            <a:r>
              <a:rPr lang="en-US" sz="2400" dirty="0" smtClean="0">
                <a:solidFill>
                  <a:srgbClr val="003366"/>
                </a:solidFill>
                <a:latin typeface="Times New Roman" pitchFamily="18" charset="0"/>
                <a:cs typeface="Times New Roman" pitchFamily="18" charset="0"/>
              </a:rPr>
              <a:t> and governments to improve refugee status determinations</a:t>
            </a:r>
          </a:p>
          <a:p>
            <a:pPr lvl="0">
              <a:buFont typeface="Arial" pitchFamily="34" charset="0"/>
              <a:buChar char="•"/>
            </a:pPr>
            <a:endParaRPr lang="en-US" sz="2400" dirty="0" smtClean="0">
              <a:solidFill>
                <a:srgbClr val="003366"/>
              </a:solidFill>
              <a:latin typeface="Times New Roman" pitchFamily="18" charset="0"/>
              <a:cs typeface="Times New Roman" pitchFamily="18" charset="0"/>
            </a:endParaRPr>
          </a:p>
          <a:p>
            <a:pPr marL="225425" indent="-225425">
              <a:buFont typeface="Arial" pitchFamily="34" charset="0"/>
              <a:buChar char="•"/>
            </a:pPr>
            <a:r>
              <a:rPr lang="en-US" sz="2400" dirty="0" smtClean="0">
                <a:solidFill>
                  <a:srgbClr val="003366"/>
                </a:solidFill>
                <a:latin typeface="Times New Roman" pitchFamily="18" charset="0"/>
                <a:cs typeface="Times New Roman" pitchFamily="18" charset="0"/>
              </a:rPr>
              <a:t>Work with IOM and governments on humane migration management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err="1" smtClean="0"/>
              <a:t>PRM</a:t>
            </a:r>
            <a:r>
              <a:rPr lang="en-US" sz="4000" dirty="0" smtClean="0"/>
              <a:t> Assistance</a:t>
            </a:r>
            <a:endParaRPr lang="en-US" sz="4000"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endParaRPr lang="en-US" sz="900" b="1" dirty="0" smtClean="0">
              <a:solidFill>
                <a:srgbClr val="003366"/>
              </a:solidFill>
              <a:latin typeface="Times New Roman" pitchFamily="18" charset="0"/>
              <a:cs typeface="Times New Roman" pitchFamily="18" charset="0"/>
            </a:endParaRPr>
          </a:p>
          <a:p>
            <a:r>
              <a:rPr lang="en-US" sz="2800" b="1" dirty="0" err="1" smtClean="0">
                <a:solidFill>
                  <a:srgbClr val="003366"/>
                </a:solidFill>
                <a:latin typeface="Times New Roman" pitchFamily="18" charset="0"/>
                <a:cs typeface="Times New Roman" pitchFamily="18" charset="0"/>
              </a:rPr>
              <a:t>PRM</a:t>
            </a:r>
            <a:r>
              <a:rPr lang="en-US" sz="2800" b="1" dirty="0" smtClean="0">
                <a:solidFill>
                  <a:srgbClr val="003366"/>
                </a:solidFill>
                <a:latin typeface="Times New Roman" pitchFamily="18" charset="0"/>
                <a:cs typeface="Times New Roman" pitchFamily="18" charset="0"/>
              </a:rPr>
              <a:t> Assistance to Colombian </a:t>
            </a:r>
            <a:r>
              <a:rPr lang="en-US" sz="2800" b="1" dirty="0" err="1" smtClean="0">
                <a:solidFill>
                  <a:srgbClr val="003366"/>
                </a:solidFill>
                <a:latin typeface="Times New Roman" pitchFamily="18" charset="0"/>
                <a:cs typeface="Times New Roman" pitchFamily="18" charset="0"/>
              </a:rPr>
              <a:t>IDPs</a:t>
            </a:r>
            <a:r>
              <a:rPr lang="en-US" sz="2800" b="1" dirty="0" smtClean="0">
                <a:solidFill>
                  <a:srgbClr val="003366"/>
                </a:solidFill>
                <a:latin typeface="Times New Roman" pitchFamily="18" charset="0"/>
                <a:cs typeface="Times New Roman" pitchFamily="18" charset="0"/>
              </a:rPr>
              <a:t> and Refugees</a:t>
            </a:r>
          </a:p>
          <a:p>
            <a:endParaRPr lang="en-US" sz="2800" b="1" dirty="0" smtClean="0">
              <a:solidFill>
                <a:srgbClr val="003366"/>
              </a:solidFill>
              <a:latin typeface="Times New Roman" pitchFamily="18" charset="0"/>
              <a:cs typeface="Times New Roman" pitchFamily="18" charset="0"/>
            </a:endParaRPr>
          </a:p>
          <a:p>
            <a:pPr>
              <a:buFont typeface="Arial" pitchFamily="34" charset="0"/>
              <a:buChar char="•"/>
            </a:pPr>
            <a:r>
              <a:rPr lang="en-US" sz="3000" dirty="0" smtClean="0">
                <a:solidFill>
                  <a:srgbClr val="003366"/>
                </a:solidFill>
                <a:latin typeface="Times New Roman" pitchFamily="18" charset="0"/>
                <a:cs typeface="Times New Roman" pitchFamily="18" charset="0"/>
              </a:rPr>
              <a:t>Over 400,000 Colombians seek international protection in neighboring countries</a:t>
            </a:r>
          </a:p>
          <a:p>
            <a:endParaRPr lang="en-US" sz="3000" dirty="0" smtClean="0">
              <a:solidFill>
                <a:srgbClr val="003366"/>
              </a:solidFill>
              <a:latin typeface="Times New Roman" pitchFamily="18" charset="0"/>
              <a:cs typeface="Times New Roman" pitchFamily="18" charset="0"/>
            </a:endParaRPr>
          </a:p>
          <a:p>
            <a:pPr>
              <a:buFont typeface="Arial" pitchFamily="34" charset="0"/>
              <a:buChar char="•"/>
            </a:pPr>
            <a:r>
              <a:rPr lang="en-US" sz="3000" dirty="0" smtClean="0">
                <a:solidFill>
                  <a:srgbClr val="003366"/>
                </a:solidFill>
                <a:latin typeface="Times New Roman" pitchFamily="18" charset="0"/>
                <a:cs typeface="Times New Roman" pitchFamily="18" charset="0"/>
              </a:rPr>
              <a:t>$39.5 million in FY 2011 to protect/assist Colombian </a:t>
            </a:r>
            <a:r>
              <a:rPr lang="en-US" sz="3000" dirty="0" err="1" smtClean="0">
                <a:solidFill>
                  <a:srgbClr val="003366"/>
                </a:solidFill>
                <a:latin typeface="Times New Roman" pitchFamily="18" charset="0"/>
                <a:cs typeface="Times New Roman" pitchFamily="18" charset="0"/>
              </a:rPr>
              <a:t>IDPs</a:t>
            </a:r>
            <a:r>
              <a:rPr lang="en-US" sz="3000" dirty="0" smtClean="0">
                <a:solidFill>
                  <a:srgbClr val="003366"/>
                </a:solidFill>
                <a:latin typeface="Times New Roman" pitchFamily="18" charset="0"/>
                <a:cs typeface="Times New Roman" pitchFamily="18" charset="0"/>
              </a:rPr>
              <a:t> and refugees</a:t>
            </a:r>
          </a:p>
          <a:p>
            <a:endParaRPr lang="en-US" sz="3000" dirty="0" smtClean="0">
              <a:solidFill>
                <a:srgbClr val="003366"/>
              </a:solidFill>
              <a:latin typeface="Times New Roman" pitchFamily="18" charset="0"/>
              <a:cs typeface="Times New Roman" pitchFamily="18" charset="0"/>
            </a:endParaRPr>
          </a:p>
          <a:p>
            <a:pPr>
              <a:buFont typeface="Arial" pitchFamily="34" charset="0"/>
              <a:buChar char="•"/>
            </a:pPr>
            <a:r>
              <a:rPr lang="en-US" sz="3000" dirty="0" smtClean="0">
                <a:solidFill>
                  <a:srgbClr val="003366"/>
                </a:solidFill>
                <a:latin typeface="Times New Roman" pitchFamily="18" charset="0"/>
                <a:cs typeface="Times New Roman" pitchFamily="18" charset="0"/>
              </a:rPr>
              <a:t>Programs in Costa Rica, Panama, Ecuador, and Venezuela </a:t>
            </a:r>
          </a:p>
          <a:p>
            <a:pPr lvl="1"/>
            <a:r>
              <a:rPr lang="en-US" sz="2400" dirty="0" smtClean="0">
                <a:solidFill>
                  <a:schemeClr val="tx1"/>
                </a:solidFill>
              </a:rPr>
              <a:t>emergency humanitarian assistance </a:t>
            </a:r>
          </a:p>
          <a:p>
            <a:pPr lvl="1"/>
            <a:r>
              <a:rPr lang="en-US" sz="2400" dirty="0" smtClean="0">
                <a:solidFill>
                  <a:schemeClr val="tx1"/>
                </a:solidFill>
              </a:rPr>
              <a:t>capacity building for interested governments and civil society </a:t>
            </a:r>
          </a:p>
          <a:p>
            <a:endParaRPr lang="en-US" sz="2800" dirty="0">
              <a:solidFill>
                <a:srgbClr val="0033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err="1" smtClean="0"/>
              <a:t>PRM</a:t>
            </a:r>
            <a:r>
              <a:rPr lang="en-US" sz="4400" dirty="0" smtClean="0"/>
              <a:t> Assistance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sz="2800" b="1" dirty="0" err="1" smtClean="0">
                <a:solidFill>
                  <a:srgbClr val="003366"/>
                </a:solidFill>
                <a:latin typeface="Times New Roman" pitchFamily="18" charset="0"/>
                <a:cs typeface="Times New Roman" pitchFamily="18" charset="0"/>
              </a:rPr>
              <a:t>PRM</a:t>
            </a:r>
            <a:r>
              <a:rPr lang="en-US" sz="2800" b="1" dirty="0" smtClean="0">
                <a:solidFill>
                  <a:srgbClr val="003366"/>
                </a:solidFill>
                <a:latin typeface="Times New Roman" pitchFamily="18" charset="0"/>
                <a:cs typeface="Times New Roman" pitchFamily="18" charset="0"/>
              </a:rPr>
              <a:t> Assistance in Haiti</a:t>
            </a:r>
          </a:p>
          <a:p>
            <a:pPr marL="285750" lvl="1">
              <a:buFont typeface="Arial" pitchFamily="34" charset="0"/>
              <a:buChar char="•"/>
            </a:pPr>
            <a:endParaRPr lang="en-US" sz="2400" dirty="0" smtClean="0">
              <a:solidFill>
                <a:srgbClr val="003366"/>
              </a:solidFill>
              <a:latin typeface="+mn-lt"/>
            </a:endParaRPr>
          </a:p>
          <a:p>
            <a:pPr marL="285750" lvl="1">
              <a:buFont typeface="Arial" pitchFamily="34" charset="0"/>
              <a:buChar char="•"/>
            </a:pPr>
            <a:r>
              <a:rPr lang="en-US" sz="2400" dirty="0" smtClean="0">
                <a:solidFill>
                  <a:srgbClr val="003366"/>
                </a:solidFill>
                <a:latin typeface="Times New Roman" pitchFamily="18" charset="0"/>
                <a:cs typeface="Times New Roman" pitchFamily="18" charset="0"/>
              </a:rPr>
              <a:t>Approximately 421,000 Haitian </a:t>
            </a:r>
            <a:r>
              <a:rPr lang="en-US" sz="2400" dirty="0" err="1" smtClean="0">
                <a:solidFill>
                  <a:srgbClr val="003366"/>
                </a:solidFill>
                <a:latin typeface="Times New Roman" pitchFamily="18" charset="0"/>
                <a:cs typeface="Times New Roman" pitchFamily="18" charset="0"/>
              </a:rPr>
              <a:t>IDPs</a:t>
            </a:r>
            <a:endParaRPr lang="en-US" sz="2400" dirty="0" smtClean="0">
              <a:solidFill>
                <a:srgbClr val="003366"/>
              </a:solidFill>
              <a:latin typeface="Times New Roman" pitchFamily="18" charset="0"/>
              <a:cs typeface="Times New Roman" pitchFamily="18" charset="0"/>
            </a:endParaRPr>
          </a:p>
          <a:p>
            <a:pPr marL="285750" lvl="1">
              <a:buNone/>
            </a:pPr>
            <a:endParaRPr lang="en-US" sz="2400" b="1" u="sng" dirty="0" smtClean="0">
              <a:solidFill>
                <a:srgbClr val="003366"/>
              </a:solidFill>
              <a:latin typeface="Times New Roman" pitchFamily="18" charset="0"/>
              <a:cs typeface="Times New Roman" pitchFamily="18" charset="0"/>
            </a:endParaRPr>
          </a:p>
          <a:p>
            <a:pPr marL="285750" lvl="1">
              <a:buFont typeface="Arial" pitchFamily="34" charset="0"/>
              <a:buChar char="•"/>
            </a:pPr>
            <a:r>
              <a:rPr lang="en-US" sz="2400" dirty="0" err="1" smtClean="0">
                <a:solidFill>
                  <a:srgbClr val="003366"/>
                </a:solidFill>
                <a:latin typeface="Times New Roman" pitchFamily="18" charset="0"/>
                <a:cs typeface="Times New Roman" pitchFamily="18" charset="0"/>
              </a:rPr>
              <a:t>PRM</a:t>
            </a:r>
            <a:r>
              <a:rPr lang="en-US" sz="2400" dirty="0" smtClean="0">
                <a:solidFill>
                  <a:srgbClr val="003366"/>
                </a:solidFill>
                <a:latin typeface="Times New Roman" pitchFamily="18" charset="0"/>
                <a:cs typeface="Times New Roman" pitchFamily="18" charset="0"/>
              </a:rPr>
              <a:t> supports: </a:t>
            </a:r>
          </a:p>
          <a:p>
            <a:pPr marL="685800" lvl="2"/>
            <a:r>
              <a:rPr lang="en-US" sz="2000" dirty="0" smtClean="0">
                <a:solidFill>
                  <a:schemeClr val="tx1"/>
                </a:solidFill>
              </a:rPr>
              <a:t>Gender-based violence prevention </a:t>
            </a:r>
          </a:p>
          <a:p>
            <a:pPr marL="685800" lvl="2"/>
            <a:r>
              <a:rPr lang="en-US" sz="2000" dirty="0" smtClean="0">
                <a:solidFill>
                  <a:schemeClr val="tx1"/>
                </a:solidFill>
              </a:rPr>
              <a:t>Advocacy for civil registry reform</a:t>
            </a:r>
          </a:p>
          <a:p>
            <a:pPr marL="685800" lvl="2"/>
            <a:r>
              <a:rPr lang="en-US" sz="2000" dirty="0" smtClean="0">
                <a:solidFill>
                  <a:schemeClr val="tx1"/>
                </a:solidFill>
              </a:rPr>
              <a:t>Repatriation on the Northwest Coast of Haiti</a:t>
            </a:r>
          </a:p>
          <a:p>
            <a:pPr marL="685800" lvl="2"/>
            <a:r>
              <a:rPr lang="en-US" sz="2000" dirty="0" smtClean="0">
                <a:solidFill>
                  <a:schemeClr val="tx1"/>
                </a:solidFill>
              </a:rPr>
              <a:t>Assisted voluntary return from Dominican Republic</a:t>
            </a:r>
            <a:endParaRPr lang="en-US" sz="2000" b="1" u="sng" dirty="0" smtClean="0">
              <a:solidFill>
                <a:schemeClr val="tx1"/>
              </a:solidFill>
            </a:endParaRPr>
          </a:p>
          <a:p>
            <a:endParaRPr lang="en-US" sz="2600" b="1" dirty="0">
              <a:solidFill>
                <a:srgbClr val="0033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85800"/>
          </a:xfrm>
        </p:spPr>
        <p:txBody>
          <a:bodyPr>
            <a:normAutofit fontScale="90000"/>
          </a:bodyPr>
          <a:lstStyle/>
          <a:p>
            <a:r>
              <a:rPr lang="en-US" dirty="0" err="1" smtClean="0"/>
              <a:t>PRM</a:t>
            </a:r>
            <a:r>
              <a:rPr lang="en-US" dirty="0" smtClean="0"/>
              <a:t> Regional Migration Program</a:t>
            </a:r>
            <a:endParaRPr lang="en-US" dirty="0"/>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sz="3600" b="1" dirty="0" smtClean="0">
                <a:solidFill>
                  <a:srgbClr val="003366"/>
                </a:solidFill>
                <a:latin typeface="Times New Roman" pitchFamily="18" charset="0"/>
                <a:cs typeface="Times New Roman" pitchFamily="18" charset="0"/>
              </a:rPr>
              <a:t>Mexico and Central America</a:t>
            </a:r>
          </a:p>
          <a:p>
            <a:endParaRPr lang="en-US" sz="2800" b="1" dirty="0" smtClean="0">
              <a:solidFill>
                <a:srgbClr val="003366"/>
              </a:solidFill>
              <a:latin typeface="Times New Roman" pitchFamily="18" charset="0"/>
              <a:cs typeface="Times New Roman" pitchFamily="18" charset="0"/>
            </a:endParaRPr>
          </a:p>
          <a:p>
            <a:pPr>
              <a:buFont typeface="Arial" pitchFamily="34" charset="0"/>
              <a:buChar char="•"/>
            </a:pPr>
            <a:r>
              <a:rPr lang="en-US" sz="3400" dirty="0" smtClean="0">
                <a:solidFill>
                  <a:srgbClr val="003366"/>
                </a:solidFill>
                <a:latin typeface="Times New Roman" pitchFamily="18" charset="0"/>
                <a:cs typeface="Times New Roman" pitchFamily="18" charset="0"/>
              </a:rPr>
              <a:t>IOM-implemented program to protect vulnerable migrants through capacity-building of governments, civil society, and NGOs</a:t>
            </a:r>
          </a:p>
          <a:p>
            <a:endParaRPr lang="en-US" sz="3400" dirty="0" smtClean="0">
              <a:solidFill>
                <a:srgbClr val="003366"/>
              </a:solidFill>
              <a:latin typeface="Times New Roman" pitchFamily="18" charset="0"/>
              <a:cs typeface="Times New Roman" pitchFamily="18" charset="0"/>
            </a:endParaRPr>
          </a:p>
          <a:p>
            <a:pPr>
              <a:buFont typeface="Arial" pitchFamily="34" charset="0"/>
              <a:buChar char="•"/>
            </a:pPr>
            <a:r>
              <a:rPr lang="en-US" sz="3400" dirty="0" smtClean="0">
                <a:solidFill>
                  <a:srgbClr val="003366"/>
                </a:solidFill>
                <a:latin typeface="Times New Roman" pitchFamily="18" charset="0"/>
                <a:cs typeface="Times New Roman" pitchFamily="18" charset="0"/>
              </a:rPr>
              <a:t>Training and regional guidelines for assisting vulnerable migrants</a:t>
            </a:r>
          </a:p>
          <a:p>
            <a:endParaRPr lang="en-US" sz="3400" dirty="0" smtClean="0">
              <a:solidFill>
                <a:srgbClr val="003366"/>
              </a:solidFill>
              <a:latin typeface="Times New Roman" pitchFamily="18" charset="0"/>
              <a:cs typeface="Times New Roman" pitchFamily="18" charset="0"/>
            </a:endParaRPr>
          </a:p>
          <a:p>
            <a:pPr>
              <a:buFont typeface="Arial" pitchFamily="34" charset="0"/>
              <a:buChar char="•"/>
            </a:pPr>
            <a:r>
              <a:rPr lang="en-US" sz="3400" dirty="0" smtClean="0">
                <a:solidFill>
                  <a:srgbClr val="003366"/>
                </a:solidFill>
                <a:latin typeface="Times New Roman" pitchFamily="18" charset="0"/>
                <a:cs typeface="Times New Roman" pitchFamily="18" charset="0"/>
              </a:rPr>
              <a:t>Support </a:t>
            </a:r>
            <a:r>
              <a:rPr lang="en-US" sz="3400" dirty="0" err="1" smtClean="0">
                <a:solidFill>
                  <a:srgbClr val="003366"/>
                </a:solidFill>
                <a:latin typeface="Times New Roman" pitchFamily="18" charset="0"/>
                <a:cs typeface="Times New Roman" pitchFamily="18" charset="0"/>
              </a:rPr>
              <a:t>RCM</a:t>
            </a:r>
            <a:r>
              <a:rPr lang="en-US" sz="3400" dirty="0" smtClean="0">
                <a:solidFill>
                  <a:srgbClr val="003366"/>
                </a:solidFill>
                <a:latin typeface="Times New Roman" pitchFamily="18" charset="0"/>
                <a:cs typeface="Times New Roman" pitchFamily="18" charset="0"/>
              </a:rPr>
              <a:t> and counter-trafficking initiatives:</a:t>
            </a:r>
          </a:p>
          <a:p>
            <a:pPr lvl="1"/>
            <a:r>
              <a:rPr lang="en-US" sz="2900" dirty="0" smtClean="0">
                <a:solidFill>
                  <a:schemeClr val="tx1"/>
                </a:solidFill>
              </a:rPr>
              <a:t>Regional guidelines on identification and referral</a:t>
            </a:r>
          </a:p>
          <a:p>
            <a:pPr lvl="1"/>
            <a:r>
              <a:rPr lang="en-US" sz="2900" dirty="0" smtClean="0">
                <a:solidFill>
                  <a:schemeClr val="tx1"/>
                </a:solidFill>
              </a:rPr>
              <a:t>Support to national counter-trafficking coalitions</a:t>
            </a:r>
          </a:p>
          <a:p>
            <a:pPr lvl="1"/>
            <a:r>
              <a:rPr lang="en-US" sz="2900" dirty="0" smtClean="0">
                <a:solidFill>
                  <a:schemeClr val="tx1"/>
                </a:solidFill>
              </a:rPr>
              <a:t>Workshops on migrant women , </a:t>
            </a:r>
            <a:r>
              <a:rPr lang="en-US" sz="2900" dirty="0" err="1" smtClean="0">
                <a:solidFill>
                  <a:schemeClr val="tx1"/>
                </a:solidFill>
              </a:rPr>
              <a:t>LGBT</a:t>
            </a:r>
            <a:r>
              <a:rPr lang="en-US" sz="2900" dirty="0" smtClean="0">
                <a:solidFill>
                  <a:schemeClr val="tx1"/>
                </a:solidFill>
              </a:rPr>
              <a:t> migrants</a:t>
            </a:r>
          </a:p>
          <a:p>
            <a:pPr lvl="1"/>
            <a:r>
              <a:rPr lang="en-US" sz="2900" dirty="0" smtClean="0">
                <a:solidFill>
                  <a:schemeClr val="tx1"/>
                </a:solidFill>
              </a:rPr>
              <a:t>Meetings on extra-continental migration</a:t>
            </a:r>
            <a:endParaRPr lang="en-US" sz="29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85800"/>
          </a:xfrm>
        </p:spPr>
        <p:txBody>
          <a:bodyPr>
            <a:normAutofit fontScale="90000"/>
          </a:bodyPr>
          <a:lstStyle/>
          <a:p>
            <a:r>
              <a:rPr lang="en-US" dirty="0" err="1" smtClean="0"/>
              <a:t>WHA</a:t>
            </a:r>
            <a:r>
              <a:rPr lang="en-US" dirty="0" smtClean="0"/>
              <a:t>: A Strategy for the Americas</a:t>
            </a:r>
            <a:endParaRPr lang="en-US" dirty="0"/>
          </a:p>
        </p:txBody>
      </p:sp>
      <p:sp>
        <p:nvSpPr>
          <p:cNvPr id="4" name="Content Placeholder 3"/>
          <p:cNvSpPr txBox="1">
            <a:spLocks noGrp="1"/>
          </p:cNvSpPr>
          <p:nvPr>
            <p:ph idx="1"/>
          </p:nvPr>
        </p:nvSpPr>
        <p:spPr>
          <a:xfrm>
            <a:off x="457200" y="1600200"/>
            <a:ext cx="8229600" cy="4942892"/>
          </a:xfrm>
          <a:prstGeom prst="rect">
            <a:avLst/>
          </a:prstGeom>
          <a:noFill/>
        </p:spPr>
        <p:txBody>
          <a:bodyPr wrap="square" rtlCol="0">
            <a:spAutoFit/>
          </a:bodyPr>
          <a:lstStyle/>
          <a:p>
            <a:r>
              <a:rPr lang="en-US" sz="2800" dirty="0" smtClean="0">
                <a:solidFill>
                  <a:srgbClr val="003366"/>
                </a:solidFill>
                <a:latin typeface="Times New Roman" pitchFamily="18" charset="0"/>
                <a:cs typeface="Times New Roman" pitchFamily="18" charset="0"/>
              </a:rPr>
              <a:t>1</a:t>
            </a:r>
            <a:r>
              <a:rPr lang="en-US" sz="2800" dirty="0" smtClean="0">
                <a:solidFill>
                  <a:srgbClr val="003366"/>
                </a:solidFill>
                <a:latin typeface="Arial" pitchFamily="34" charset="0"/>
                <a:cs typeface="Arial" pitchFamily="34" charset="0"/>
              </a:rPr>
              <a:t>.</a:t>
            </a:r>
            <a:r>
              <a:rPr lang="en-US" sz="2800" dirty="0" smtClean="0">
                <a:solidFill>
                  <a:srgbClr val="333333"/>
                </a:solidFill>
                <a:latin typeface="Arial" pitchFamily="34" charset="0"/>
                <a:cs typeface="Arial" pitchFamily="34" charset="0"/>
              </a:rPr>
              <a:t> </a:t>
            </a:r>
            <a:r>
              <a:rPr lang="en-US" sz="2800" dirty="0" smtClean="0">
                <a:solidFill>
                  <a:srgbClr val="003366"/>
                </a:solidFill>
                <a:latin typeface="Times New Roman" pitchFamily="18" charset="0"/>
                <a:cs typeface="Times New Roman" pitchFamily="18" charset="0"/>
              </a:rPr>
              <a:t>Citizen Security for All</a:t>
            </a:r>
          </a:p>
          <a:p>
            <a:pPr marL="688975" lvl="1" indent="-231775">
              <a:buFont typeface="Wingdings" pitchFamily="2" charset="2"/>
              <a:buChar char="§"/>
            </a:pPr>
            <a:r>
              <a:rPr lang="en-US" sz="1900" dirty="0" smtClean="0">
                <a:solidFill>
                  <a:schemeClr val="tx1"/>
                </a:solidFill>
                <a:latin typeface="Arial" pitchFamily="34" charset="0"/>
                <a:cs typeface="Arial" pitchFamily="34" charset="0"/>
              </a:rPr>
              <a:t>Merida, Caribbean Basin Security Initiative (CBSI), Central American Regional Security Initiative (CARSI), Colombia (CSDI) </a:t>
            </a:r>
          </a:p>
          <a:p>
            <a:r>
              <a:rPr lang="en-US" sz="2800" dirty="0" smtClean="0">
                <a:solidFill>
                  <a:srgbClr val="003366"/>
                </a:solidFill>
                <a:latin typeface="Times New Roman" pitchFamily="18" charset="0"/>
                <a:cs typeface="Times New Roman" pitchFamily="18" charset="0"/>
              </a:rPr>
              <a:t>2</a:t>
            </a:r>
            <a:r>
              <a:rPr lang="en-US" sz="2800" dirty="0" smtClean="0">
                <a:solidFill>
                  <a:srgbClr val="003366"/>
                </a:solidFill>
                <a:latin typeface="Arial" pitchFamily="34" charset="0"/>
                <a:cs typeface="Arial" pitchFamily="34" charset="0"/>
              </a:rPr>
              <a:t>.</a:t>
            </a:r>
            <a:r>
              <a:rPr lang="en-US" sz="2800" dirty="0" smtClean="0">
                <a:latin typeface="Arial" pitchFamily="34" charset="0"/>
                <a:cs typeface="Arial" pitchFamily="34" charset="0"/>
              </a:rPr>
              <a:t> </a:t>
            </a:r>
            <a:r>
              <a:rPr lang="en-US" sz="2800" dirty="0" smtClean="0">
                <a:solidFill>
                  <a:srgbClr val="003366"/>
                </a:solidFill>
                <a:latin typeface="Times New Roman" pitchFamily="18" charset="0"/>
                <a:cs typeface="Times New Roman" pitchFamily="18" charset="0"/>
              </a:rPr>
              <a:t>Effective Democratic Institutions</a:t>
            </a:r>
          </a:p>
          <a:p>
            <a:pPr marL="688975" lvl="1" indent="-231775">
              <a:buFont typeface="Wingdings" pitchFamily="2" charset="2"/>
              <a:buChar char="§"/>
            </a:pPr>
            <a:r>
              <a:rPr lang="en-US" sz="1900" dirty="0" smtClean="0">
                <a:solidFill>
                  <a:schemeClr val="tx1"/>
                </a:solidFill>
                <a:latin typeface="Arial" pitchFamily="34" charset="0"/>
                <a:cs typeface="Arial" pitchFamily="34" charset="0"/>
              </a:rPr>
              <a:t>Inter-American Democratic Charter, Summit of the Americas, Human Rights</a:t>
            </a:r>
          </a:p>
          <a:p>
            <a:r>
              <a:rPr lang="en-US" sz="2800" dirty="0" smtClean="0">
                <a:solidFill>
                  <a:srgbClr val="003366"/>
                </a:solidFill>
                <a:latin typeface="Times New Roman" pitchFamily="18" charset="0"/>
                <a:cs typeface="Times New Roman" pitchFamily="18" charset="0"/>
              </a:rPr>
              <a:t>3.</a:t>
            </a:r>
            <a:r>
              <a:rPr lang="en-US" sz="2800" dirty="0" smtClean="0">
                <a:latin typeface="Arial" pitchFamily="34" charset="0"/>
                <a:cs typeface="Arial" pitchFamily="34" charset="0"/>
              </a:rPr>
              <a:t> </a:t>
            </a:r>
            <a:r>
              <a:rPr lang="en-US" sz="2800" dirty="0" smtClean="0">
                <a:solidFill>
                  <a:srgbClr val="003366"/>
                </a:solidFill>
                <a:latin typeface="Times New Roman" pitchFamily="18" charset="0"/>
                <a:cs typeface="Times New Roman" pitchFamily="18" charset="0"/>
              </a:rPr>
              <a:t>Social and Economic Opportunity</a:t>
            </a:r>
          </a:p>
          <a:p>
            <a:pPr marL="688975" lvl="1" indent="-231775">
              <a:buFont typeface="Wingdings" pitchFamily="2" charset="2"/>
              <a:buChar char="§"/>
            </a:pPr>
            <a:r>
              <a:rPr lang="en-US" sz="1900" dirty="0" smtClean="0">
                <a:solidFill>
                  <a:schemeClr val="tx1"/>
                </a:solidFill>
                <a:latin typeface="Arial" pitchFamily="34" charset="0"/>
                <a:cs typeface="Arial" pitchFamily="34" charset="0"/>
              </a:rPr>
              <a:t>Pathways to Prosperity, Social Inclusion, Free Trade Agreements, U.S. – Brazil Joint Action Plan</a:t>
            </a:r>
          </a:p>
          <a:p>
            <a:r>
              <a:rPr lang="en-US" sz="2800" dirty="0" smtClean="0">
                <a:solidFill>
                  <a:srgbClr val="003366"/>
                </a:solidFill>
                <a:latin typeface="Times New Roman" pitchFamily="18" charset="0"/>
                <a:cs typeface="Times New Roman" pitchFamily="18" charset="0"/>
              </a:rPr>
              <a:t>4.</a:t>
            </a:r>
            <a:r>
              <a:rPr lang="en-US" sz="2800" dirty="0" smtClean="0">
                <a:latin typeface="Arial" pitchFamily="34" charset="0"/>
                <a:cs typeface="Arial" pitchFamily="34" charset="0"/>
              </a:rPr>
              <a:t> </a:t>
            </a:r>
            <a:r>
              <a:rPr lang="en-US" sz="2800" dirty="0" smtClean="0">
                <a:solidFill>
                  <a:srgbClr val="003366"/>
                </a:solidFill>
                <a:latin typeface="Times New Roman" pitchFamily="18" charset="0"/>
                <a:cs typeface="Times New Roman" pitchFamily="18" charset="0"/>
              </a:rPr>
              <a:t>Secure and Clean Energy Future</a:t>
            </a:r>
          </a:p>
          <a:p>
            <a:pPr marL="688975" lvl="1" indent="-231775">
              <a:buFont typeface="Wingdings" pitchFamily="2" charset="2"/>
              <a:buChar char="§"/>
            </a:pPr>
            <a:r>
              <a:rPr lang="en-US" sz="1900" dirty="0" smtClean="0">
                <a:solidFill>
                  <a:schemeClr val="tx1"/>
                </a:solidFill>
                <a:latin typeface="Arial" pitchFamily="34" charset="0"/>
                <a:cs typeface="Arial" pitchFamily="34" charset="0"/>
              </a:rPr>
              <a:t>Global Climate Change Initiative (GCCI), Energy and Climate Partnership of the Americas (ECPA)</a:t>
            </a:r>
          </a:p>
          <a:p>
            <a:pPr>
              <a:buFontTx/>
              <a:buChar char="-"/>
            </a:pP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Security Partnerships</a:t>
            </a:r>
            <a:endParaRPr lang="en-US" sz="3800" dirty="0"/>
          </a:p>
        </p:txBody>
      </p:sp>
      <p:sp>
        <p:nvSpPr>
          <p:cNvPr id="13" name="TextBox 12"/>
          <p:cNvSpPr txBox="1"/>
          <p:nvPr/>
        </p:nvSpPr>
        <p:spPr>
          <a:xfrm>
            <a:off x="685800" y="1524000"/>
            <a:ext cx="7620000" cy="5642570"/>
          </a:xfrm>
          <a:prstGeom prst="rect">
            <a:avLst/>
          </a:prstGeom>
          <a:noFill/>
        </p:spPr>
        <p:txBody>
          <a:bodyPr wrap="square" rtlCol="0">
            <a:spAutoFit/>
          </a:bodyPr>
          <a:lstStyle/>
          <a:p>
            <a:pPr marL="342900" indent="-342900">
              <a:spcBef>
                <a:spcPct val="20000"/>
              </a:spcBef>
            </a:pPr>
            <a:r>
              <a:rPr lang="en-US" sz="2800" dirty="0" smtClean="0">
                <a:solidFill>
                  <a:srgbClr val="003366"/>
                </a:solidFill>
                <a:latin typeface="Times New Roman" pitchFamily="18" charset="0"/>
                <a:cs typeface="Times New Roman" pitchFamily="18" charset="0"/>
              </a:rPr>
              <a:t>Objectives</a:t>
            </a:r>
            <a:endParaRPr lang="en-US" sz="1600" dirty="0" smtClean="0"/>
          </a:p>
          <a:p>
            <a:pPr marL="342900" lvl="1" indent="-342900">
              <a:spcBef>
                <a:spcPct val="20000"/>
              </a:spcBef>
              <a:buFont typeface="Wingdings" pitchFamily="2" charset="2"/>
              <a:buChar char="§"/>
            </a:pPr>
            <a:r>
              <a:rPr lang="en-US" sz="2000" dirty="0" smtClean="0">
                <a:solidFill>
                  <a:srgbClr val="333333"/>
                </a:solidFill>
                <a:latin typeface="Arial" pitchFamily="34" charset="0"/>
                <a:cs typeface="Arial" pitchFamily="34" charset="0"/>
              </a:rPr>
              <a:t>  Comprehensive</a:t>
            </a:r>
          </a:p>
          <a:p>
            <a:pPr marL="342900" lvl="1" indent="-342900">
              <a:spcBef>
                <a:spcPct val="20000"/>
              </a:spcBef>
              <a:buFont typeface="Wingdings" pitchFamily="2" charset="2"/>
              <a:buChar char="§"/>
            </a:pPr>
            <a:r>
              <a:rPr lang="en-US" sz="2000" dirty="0" smtClean="0">
                <a:solidFill>
                  <a:srgbClr val="333333"/>
                </a:solidFill>
                <a:latin typeface="Arial" pitchFamily="34" charset="0"/>
                <a:cs typeface="Arial" pitchFamily="34" charset="0"/>
              </a:rPr>
              <a:t>  Balanced</a:t>
            </a:r>
          </a:p>
          <a:p>
            <a:pPr marL="342900" lvl="1" indent="-342900">
              <a:spcBef>
                <a:spcPct val="20000"/>
              </a:spcBef>
              <a:buFont typeface="Wingdings" pitchFamily="2" charset="2"/>
              <a:buChar char="§"/>
            </a:pPr>
            <a:r>
              <a:rPr lang="en-US" sz="2000" dirty="0" smtClean="0">
                <a:solidFill>
                  <a:srgbClr val="333333"/>
                </a:solidFill>
                <a:latin typeface="Arial" pitchFamily="34" charset="0"/>
                <a:cs typeface="Arial" pitchFamily="34" charset="0"/>
              </a:rPr>
              <a:t>  Partnership</a:t>
            </a:r>
          </a:p>
          <a:p>
            <a:pPr marL="342900" lvl="1" indent="-342900">
              <a:spcBef>
                <a:spcPct val="20000"/>
              </a:spcBef>
              <a:buFont typeface="Wingdings" pitchFamily="2" charset="2"/>
              <a:buChar char="§"/>
            </a:pPr>
            <a:r>
              <a:rPr lang="en-US" sz="2000" dirty="0" smtClean="0">
                <a:solidFill>
                  <a:srgbClr val="333333"/>
                </a:solidFill>
                <a:latin typeface="Arial" pitchFamily="34" charset="0"/>
                <a:cs typeface="Arial" pitchFamily="34" charset="0"/>
              </a:rPr>
              <a:t>  Shared Responsibility</a:t>
            </a:r>
          </a:p>
          <a:p>
            <a:endParaRPr lang="en-US" sz="1600" dirty="0" smtClean="0"/>
          </a:p>
          <a:p>
            <a:r>
              <a:rPr lang="en-US" sz="2800" dirty="0" smtClean="0">
                <a:solidFill>
                  <a:srgbClr val="003366"/>
                </a:solidFill>
                <a:latin typeface="Times New Roman" pitchFamily="18" charset="0"/>
                <a:cs typeface="Times New Roman" pitchFamily="18" charset="0"/>
              </a:rPr>
              <a:t>Security Initiatives</a:t>
            </a:r>
            <a:endParaRPr lang="en-US" sz="2400" dirty="0" smtClean="0">
              <a:effectLst>
                <a:outerShdw blurRad="38100" dist="38100" dir="2700000" algn="tl">
                  <a:srgbClr val="000000">
                    <a:alpha val="43137"/>
                  </a:srgbClr>
                </a:outerShdw>
              </a:effectLst>
            </a:endParaRPr>
          </a:p>
          <a:p>
            <a:pPr marL="342900" lvl="1" indent="-342900">
              <a:spcBef>
                <a:spcPct val="20000"/>
              </a:spcBef>
              <a:buFont typeface="Wingdings" pitchFamily="2" charset="2"/>
              <a:buChar char="§"/>
            </a:pPr>
            <a:r>
              <a:rPr lang="en-US" sz="2000" dirty="0" smtClean="0">
                <a:solidFill>
                  <a:srgbClr val="333333"/>
                </a:solidFill>
                <a:latin typeface="Arial" pitchFamily="34" charset="0"/>
                <a:cs typeface="Arial" pitchFamily="34" charset="0"/>
              </a:rPr>
              <a:t>  Central American Regional Security Initiative</a:t>
            </a:r>
          </a:p>
          <a:p>
            <a:pPr marL="342900" lvl="1" indent="-342900">
              <a:spcBef>
                <a:spcPct val="20000"/>
              </a:spcBef>
              <a:buFont typeface="Wingdings" pitchFamily="2" charset="2"/>
              <a:buChar char="§"/>
            </a:pPr>
            <a:r>
              <a:rPr lang="en-US" sz="2000" dirty="0" smtClean="0">
                <a:solidFill>
                  <a:srgbClr val="333333"/>
                </a:solidFill>
                <a:latin typeface="Arial" pitchFamily="34" charset="0"/>
                <a:cs typeface="Arial" pitchFamily="34" charset="0"/>
              </a:rPr>
              <a:t>  The Merida Initiative</a:t>
            </a:r>
          </a:p>
          <a:p>
            <a:pPr marL="342900" lvl="1" indent="-342900">
              <a:spcBef>
                <a:spcPct val="20000"/>
              </a:spcBef>
              <a:buFont typeface="Wingdings" pitchFamily="2" charset="2"/>
              <a:buChar char="§"/>
            </a:pPr>
            <a:r>
              <a:rPr lang="en-US" sz="2000" dirty="0" smtClean="0">
                <a:solidFill>
                  <a:srgbClr val="333333"/>
                </a:solidFill>
                <a:latin typeface="Arial" pitchFamily="34" charset="0"/>
                <a:cs typeface="Arial" pitchFamily="34" charset="0"/>
              </a:rPr>
              <a:t>  Caribbean Basin Security Initiative</a:t>
            </a:r>
          </a:p>
          <a:p>
            <a:pPr marL="342900" lvl="1" indent="-342900">
              <a:spcBef>
                <a:spcPct val="20000"/>
              </a:spcBef>
              <a:buFont typeface="Wingdings" pitchFamily="2" charset="2"/>
              <a:buChar char="§"/>
            </a:pPr>
            <a:r>
              <a:rPr lang="en-US" sz="2000" dirty="0" smtClean="0">
                <a:solidFill>
                  <a:srgbClr val="333333"/>
                </a:solidFill>
                <a:latin typeface="Arial" pitchFamily="34" charset="0"/>
                <a:cs typeface="Arial" pitchFamily="34" charset="0"/>
              </a:rPr>
              <a:t>  Colombia</a:t>
            </a:r>
          </a:p>
          <a:p>
            <a:endParaRPr lang="en-US" sz="2400" dirty="0" smtClean="0"/>
          </a:p>
          <a:p>
            <a:endParaRPr lang="en-US" sz="2400" dirty="0" smtClean="0"/>
          </a:p>
          <a:p>
            <a:pPr>
              <a:buFont typeface="Arial" pitchFamily="34" charset="0"/>
              <a:buChar char="•"/>
            </a:pPr>
            <a:endParaRPr lang="en-US" sz="2400" dirty="0" smtClean="0"/>
          </a:p>
          <a:p>
            <a:pP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1720</Words>
  <Application>Microsoft Office PowerPoint</Application>
  <PresentationFormat>On-screen Show (4:3)</PresentationFormat>
  <Paragraphs>248</Paragraphs>
  <Slides>24</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Office Theme</vt:lpstr>
      <vt:lpstr>Worksheet</vt:lpstr>
      <vt:lpstr>Chart</vt:lpstr>
      <vt:lpstr>   </vt:lpstr>
      <vt:lpstr>Overview </vt:lpstr>
      <vt:lpstr>PRM Overview</vt:lpstr>
      <vt:lpstr>PRM Priorities in the Region</vt:lpstr>
      <vt:lpstr>PRM Assistance</vt:lpstr>
      <vt:lpstr>PRM Assistance</vt:lpstr>
      <vt:lpstr>PRM Regional Migration Program</vt:lpstr>
      <vt:lpstr>WHA: A Strategy for the Americas</vt:lpstr>
      <vt:lpstr>Security Partnerships</vt:lpstr>
      <vt:lpstr>Central America Regional Security Initiative</vt:lpstr>
      <vt:lpstr>The Merida Initiative</vt:lpstr>
      <vt:lpstr> Citizen Security &amp; Migration  </vt:lpstr>
      <vt:lpstr>Slide 13</vt:lpstr>
      <vt:lpstr>DHS Regional Strategy</vt:lpstr>
      <vt:lpstr>DHS Strategic Framework</vt:lpstr>
      <vt:lpstr>Regional Trends – South Asia</vt:lpstr>
      <vt:lpstr>Regional Trends – South Asia</vt:lpstr>
      <vt:lpstr>Regional Trends – East Africa</vt:lpstr>
      <vt:lpstr>DHS Anti-Trafficking Initiatives</vt:lpstr>
      <vt:lpstr>Immigration Protections for Victims of Crimes  </vt:lpstr>
      <vt:lpstr>DHS Operational Initiatives</vt:lpstr>
      <vt:lpstr>DHS Operational Initiatives</vt:lpstr>
      <vt:lpstr>Next Steps </vt:lpstr>
      <vt:lpstr>Thank You</vt:lpstr>
    </vt:vector>
  </TitlesOfParts>
  <Company>Department of Homeland Security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 Chalkley</dc:creator>
  <cp:lastModifiedBy>michael.huston</cp:lastModifiedBy>
  <cp:revision>102</cp:revision>
  <dcterms:created xsi:type="dcterms:W3CDTF">2012-06-04T17:49:09Z</dcterms:created>
  <dcterms:modified xsi:type="dcterms:W3CDTF">2012-06-15T14:18:38Z</dcterms:modified>
</cp:coreProperties>
</file>