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29" r:id="rId2"/>
  </p:sldMasterIdLst>
  <p:notesMasterIdLst>
    <p:notesMasterId r:id="rId13"/>
  </p:notesMasterIdLst>
  <p:handoutMasterIdLst>
    <p:handoutMasterId r:id="rId14"/>
  </p:handoutMasterIdLst>
  <p:sldIdLst>
    <p:sldId id="293" r:id="rId3"/>
    <p:sldId id="480" r:id="rId4"/>
    <p:sldId id="474" r:id="rId5"/>
    <p:sldId id="475" r:id="rId6"/>
    <p:sldId id="407" r:id="rId7"/>
    <p:sldId id="476" r:id="rId8"/>
    <p:sldId id="477" r:id="rId9"/>
    <p:sldId id="478" r:id="rId10"/>
    <p:sldId id="479" r:id="rId11"/>
    <p:sldId id="38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rgbClr val="FFFFFF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00"/>
    <a:srgbClr val="FA4006"/>
    <a:srgbClr val="C55021"/>
    <a:srgbClr val="040000"/>
    <a:srgbClr val="5C5C5C"/>
    <a:srgbClr val="FFFF66"/>
    <a:srgbClr val="BFBF1F"/>
    <a:srgbClr val="D86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8" autoAdjust="0"/>
    <p:restoredTop sz="90706" autoAdjust="0"/>
  </p:normalViewPr>
  <p:slideViewPr>
    <p:cSldViewPr snapToGrid="0">
      <p:cViewPr>
        <p:scale>
          <a:sx n="70" d="100"/>
          <a:sy n="70" d="100"/>
        </p:scale>
        <p:origin x="-1200" y="-180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52" y="4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1" tIns="46566" rIns="93131" bIns="46566" numCol="1" anchor="t" anchorCtr="0" compatLnSpc="1">
            <a:prstTxWarp prst="textNoShape">
              <a:avLst/>
            </a:prstTxWarp>
          </a:bodyPr>
          <a:lstStyle>
            <a:lvl1pPr defTabSz="930689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1" tIns="46566" rIns="93131" bIns="46566" numCol="1" anchor="t" anchorCtr="0" compatLnSpc="1">
            <a:prstTxWarp prst="textNoShape">
              <a:avLst/>
            </a:prstTxWarp>
          </a:bodyPr>
          <a:lstStyle>
            <a:lvl1pPr algn="r" defTabSz="930689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1" tIns="46566" rIns="93131" bIns="46566" numCol="1" anchor="b" anchorCtr="0" compatLnSpc="1">
            <a:prstTxWarp prst="textNoShape">
              <a:avLst/>
            </a:prstTxWarp>
          </a:bodyPr>
          <a:lstStyle>
            <a:lvl1pPr defTabSz="930689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1" tIns="46566" rIns="93131" bIns="46566" numCol="1" anchor="b" anchorCtr="0" compatLnSpc="1">
            <a:prstTxWarp prst="textNoShape">
              <a:avLst/>
            </a:prstTxWarp>
          </a:bodyPr>
          <a:lstStyle>
            <a:lvl1pPr algn="r" defTabSz="930689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BA2D6C6-7184-4CB8-9060-094671A6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2" tIns="45274" rIns="90552" bIns="45274" numCol="1" anchor="t" anchorCtr="0" compatLnSpc="1">
            <a:prstTxWarp prst="textNoShape">
              <a:avLst/>
            </a:prstTxWarp>
          </a:bodyPr>
          <a:lstStyle>
            <a:lvl1pPr defTabSz="9068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16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2" tIns="45274" rIns="90552" bIns="45274" numCol="1" anchor="t" anchorCtr="0" compatLnSpc="1">
            <a:prstTxWarp prst="textNoShape">
              <a:avLst/>
            </a:prstTxWarp>
          </a:bodyPr>
          <a:lstStyle>
            <a:lvl1pPr algn="r" defTabSz="9068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5550" y="679450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81500"/>
            <a:ext cx="520065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2" tIns="45274" rIns="90552" bIns="45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6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2" tIns="45274" rIns="90552" bIns="45274" numCol="1" anchor="b" anchorCtr="0" compatLnSpc="1">
            <a:prstTxWarp prst="textNoShape">
              <a:avLst/>
            </a:prstTxWarp>
          </a:bodyPr>
          <a:lstStyle>
            <a:lvl1pPr defTabSz="9068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42375"/>
            <a:ext cx="3016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2" tIns="45274" rIns="90552" bIns="45274" numCol="1" anchor="b" anchorCtr="0" compatLnSpc="1">
            <a:prstTxWarp prst="textNoShape">
              <a:avLst/>
            </a:prstTxWarp>
          </a:bodyPr>
          <a:lstStyle>
            <a:lvl1pPr algn="r" defTabSz="9068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06A0749-3AA2-437B-BCF6-C37CD6A65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smtClean="0">
              <a:ea typeface="ＭＳ Ｐゴシック"/>
            </a:endParaRPr>
          </a:p>
          <a:p>
            <a:pPr marL="228600" indent="-228600">
              <a:buFontTx/>
              <a:buAutoNum type="arabicPeriod"/>
            </a:pPr>
            <a:endParaRPr lang="en-US" smtClean="0">
              <a:ea typeface="ＭＳ Ｐゴシック"/>
            </a:endParaRPr>
          </a:p>
          <a:p>
            <a:pPr marL="228600" indent="-228600">
              <a:buFontTx/>
              <a:buAutoNum type="arabicPeriod"/>
            </a:pPr>
            <a:endParaRPr lang="en-US" smtClean="0">
              <a:ea typeface="ＭＳ Ｐゴシック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1056A4D-21B3-4713-832E-1D4D41286EDE}" type="slidenum">
              <a:rPr lang="en-US" smtClean="0"/>
              <a:pPr defTabSz="906463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Slide Number Placeholder 3"/>
          <p:cNvSpPr txBox="1">
            <a:spLocks noGrp="1"/>
          </p:cNvSpPr>
          <p:nvPr/>
        </p:nvSpPr>
        <p:spPr bwMode="auto">
          <a:xfrm>
            <a:off x="3995738" y="8840788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1" rIns="90564" bIns="45281" anchor="b"/>
          <a:lstStyle/>
          <a:p>
            <a:pPr algn="r" defTabSz="906463" eaLnBrk="0" hangingPunct="0"/>
            <a:fld id="{AFEFB832-8E6A-492A-93BA-AFAFFC918CAE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 algn="r" defTabSz="906463" eaLnBrk="0" hangingPunct="0"/>
              <a:t>3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0723" name="Notes Placeholder 4"/>
          <p:cNvSpPr>
            <a:spLocks noGrp="1"/>
          </p:cNvSpPr>
          <p:nvPr/>
        </p:nvSpPr>
        <p:spPr bwMode="auto">
          <a:xfrm>
            <a:off x="904875" y="4383088"/>
            <a:ext cx="52006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1" rIns="90564" bIns="45281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333333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3995738" y="8840788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1" rIns="90564" bIns="45281" anchor="b"/>
          <a:lstStyle/>
          <a:p>
            <a:pPr algn="r" defTabSz="906463" eaLnBrk="0" hangingPunct="0"/>
            <a:fld id="{CA07AF21-2C92-44DC-977A-5A3C9D51FA7B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 algn="r" defTabSz="906463" eaLnBrk="0" hangingPunct="0"/>
              <a:t>4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2771" name="Notes Placeholder 4"/>
          <p:cNvSpPr>
            <a:spLocks noGrp="1"/>
          </p:cNvSpPr>
          <p:nvPr/>
        </p:nvSpPr>
        <p:spPr bwMode="auto">
          <a:xfrm>
            <a:off x="904875" y="4383088"/>
            <a:ext cx="52006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4" tIns="45281" rIns="90564" bIns="45281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333333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346C3F17-1448-4123-A33D-EF9B39405499}" type="slidenum">
              <a:rPr lang="en-US" smtClean="0"/>
              <a:pPr defTabSz="906463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8538FDD7-4E48-442B-990E-960A16A9768D}" type="slidenum">
              <a:rPr lang="en-US" smtClean="0"/>
              <a:pPr defTabSz="906463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F0751BB-9309-4DD2-9272-7ECBE90F4ADA}" type="slidenum">
              <a:rPr lang="en-US" smtClean="0"/>
              <a:pPr defTabSz="906463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</a:rPr>
              <a:t>Photograph is Rear Admiral Olson, USCG, addressing exercise participants at an Southeast Alaska Area Maritime Security Committee meeting.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15FD76E0-B9C6-476B-AB0B-0A892A37383E}" type="slidenum">
              <a:rPr lang="en-US" smtClean="0"/>
              <a:pPr defTabSz="906463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833E8F65-E7B5-47D4-B25D-81D2204527D8}" type="slidenum">
              <a:rPr lang="en-US" smtClean="0"/>
              <a:pPr defTabSz="906463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0803697-18F7-4EF0-92F8-B9318F30DF66}" type="slidenum">
              <a:rPr lang="en-US" smtClean="0"/>
              <a:pPr defTabSz="906463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352425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" y="1143000"/>
            <a:ext cx="7769225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9EE2-B476-49A4-AD12-9E6A50F7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509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A0B8-CF59-46E6-BFAF-6AB5A58B7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ED4E-8FC4-4A64-8989-6A7CFA758B7C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5071-1ACD-49BF-A5C6-7A59DF29D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0218-DB8D-42EF-BE58-D467574C6512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2C2B-DAC8-4D93-8C56-A3E090D82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646D-882B-4046-B2D1-E1075FEB20BA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C763-8815-4949-8641-3DB50A60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CB39-39BD-4C03-9A42-04FA366680F2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2996-F6B9-42C2-AD98-BB63CD9E3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C15A-36ED-4CCF-B305-CBD518FA0857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BAE6-7D1A-4B0F-BCE7-EDEA207E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D82C-5277-4483-B4BB-1DD3FF2A7BA3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0A54-C319-42B6-B25C-191E1C2A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8F9F-A305-4AD8-8EAA-02E448D7EDA4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A203-7E94-4937-A980-2B5636F6C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47EB-8C4B-446E-8011-9A96577FEDE1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2441-6D11-4B36-9F04-EED9D1DDF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 userDrawn="1"/>
        </p:nvCxn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19050" cap="rnd" cmpd="thickThin">
            <a:solidFill>
              <a:srgbClr val="C0000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1"/>
            <a:ext cx="8610600" cy="91440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1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accent4">
                    <a:lumMod val="25000"/>
                  </a:schemeClr>
                </a:solidFill>
              </a:defRPr>
            </a:lvl1pPr>
            <a:lvl2pPr>
              <a:defRPr sz="2200" baseline="0">
                <a:solidFill>
                  <a:schemeClr val="accent4">
                    <a:lumMod val="25000"/>
                  </a:schemeClr>
                </a:solidFill>
              </a:defRPr>
            </a:lvl2pPr>
            <a:lvl3pPr>
              <a:defRPr sz="2200" baseline="0">
                <a:solidFill>
                  <a:schemeClr val="accent4">
                    <a:lumMod val="25000"/>
                  </a:schemeClr>
                </a:solidFill>
              </a:defRPr>
            </a:lvl3pPr>
            <a:lvl4pPr>
              <a:defRPr sz="2200" baseline="0">
                <a:solidFill>
                  <a:schemeClr val="accent4">
                    <a:lumMod val="25000"/>
                  </a:schemeClr>
                </a:solidFill>
              </a:defRPr>
            </a:lvl4pPr>
            <a:lvl5pPr>
              <a:defRPr sz="2200" baseline="0">
                <a:solidFill>
                  <a:schemeClr val="accent4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63"/>
                </a:solidFill>
              </a:defRPr>
            </a:lvl1pPr>
          </a:lstStyle>
          <a:p>
            <a:pPr>
              <a:defRPr/>
            </a:pPr>
            <a:fld id="{1BF9A2A0-E757-4F11-9FF2-59910512A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DE81-6806-4461-8B48-BC9CB4649F50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0F1B-FABD-4540-8874-8EF6D8751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E5E0-13F7-4832-AB01-FB64F16AAE64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39AE-8323-45C8-A1AC-09A636D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76B-4600-4729-983D-41B88F133CAE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CB13-3CBC-409C-A75E-3C6F5F97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14DA4-4A7A-41CE-ABFA-A29C74D8E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8088-CD65-4726-AFBB-15BE17E2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C182D-58A4-4BFB-BDF8-7BF75710C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41D7-1821-4A6A-AF7D-83A4A665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509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6F8C-72DE-4BCB-BFEA-D91F1307B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F53C-6ECC-427A-BC5B-B78695001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9CDF-E917-48A7-9C25-A8ADEB9D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610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E4E7C20-36D8-4C42-8057-50F03EEC2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black">
          <a:xfrm>
            <a:off x="5791200" y="6400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1100">
                <a:ea typeface="ＭＳ Ｐゴシック" charset="-128"/>
                <a:cs typeface="+mn-cs"/>
              </a:rPr>
              <a:t>Presenter’s Name          June 17, 2003</a:t>
            </a:r>
          </a:p>
        </p:txBody>
      </p:sp>
      <p:pic>
        <p:nvPicPr>
          <p:cNvPr id="1029" name="Picture 16" descr="DHS_for_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4500" y="6032500"/>
            <a:ext cx="22113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ransition spd="slow" advClick="0" advTm="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+mj-lt"/>
          <a:ea typeface="ＭＳ Ｐゴシック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  <a:ea typeface="ＭＳ Ｐゴシック" charset="-128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ＭＳ Ｐゴシック" charset="-128"/>
          <a:cs typeface="ＭＳ Ｐゴシック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charset="-128"/>
          <a:cs typeface="ＭＳ Ｐゴシック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charset="-128"/>
          <a:cs typeface="ＭＳ Ｐゴシック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  <a:ea typeface="ＭＳ Ｐゴシック" charset="-128"/>
          <a:cs typeface="ＭＳ Ｐゴシック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  <a:ea typeface="ＭＳ Ｐゴシック" charset="-128"/>
          <a:cs typeface="ＭＳ Ｐゴシック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3D83B04-B5B5-4983-8A4B-131E5FC80B2C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8ABA7CF-24F8-4FAD-9DF3-1AEBD961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209675"/>
            <a:ext cx="9144000" cy="1676400"/>
          </a:xfrm>
        </p:spPr>
        <p:txBody>
          <a:bodyPr anchor="t"/>
          <a:lstStyle/>
          <a:p>
            <a:pPr algn="ctr"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Migrantes de terceros países</a:t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>Grupo de trabajo ad-hoc </a:t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>sobre flujos </a:t>
            </a:r>
            <a:r>
              <a:rPr lang="es-ES" sz="3200" b="1" dirty="0" err="1" smtClean="0">
                <a:solidFill>
                  <a:schemeClr val="bg1"/>
                </a:solidFill>
              </a:rPr>
              <a:t>extracontinentales</a:t>
            </a: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>Conferencia Regional sobre Migración</a:t>
            </a:r>
            <a:endParaRPr lang="es-ES" sz="4000" b="1" dirty="0" smtClean="0">
              <a:solidFill>
                <a:schemeClr val="bg1">
                  <a:lumMod val="90000"/>
                  <a:lumOff val="10000"/>
                </a:schemeClr>
              </a:solidFill>
              <a:ea typeface="ＭＳ Ｐゴシック"/>
            </a:endParaRPr>
          </a:p>
        </p:txBody>
      </p:sp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381000" y="4724400"/>
            <a:ext cx="77692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endParaRPr lang="en-US" sz="2200">
              <a:solidFill>
                <a:srgbClr val="333333"/>
              </a:solidFill>
            </a:endParaRPr>
          </a:p>
        </p:txBody>
      </p:sp>
      <p:pic>
        <p:nvPicPr>
          <p:cNvPr id="27651" name="Picture 13" descr="DHS_GrayTyp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5486400"/>
            <a:ext cx="368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FFA0F4-CCE4-4565-92BB-149104D273DD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48130" name="Picture 11" descr="DHS_for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9978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228600" y="5410200"/>
            <a:ext cx="3429000" cy="1371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9113"/>
            <a:ext cx="8610600" cy="914400"/>
          </a:xfrm>
        </p:spPr>
        <p:txBody>
          <a:bodyPr/>
          <a:lstStyle/>
          <a:p>
            <a:pPr algn="ctr"/>
            <a:r>
              <a:rPr lang="es-ES" dirty="0" smtClean="0"/>
              <a:t>Encuentros con ciudadanos de la India en la frontera sudoeste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9A2A0-E757-4F11-9FF2-59910512A5E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56155"/>
              </p:ext>
            </p:extLst>
          </p:nvPr>
        </p:nvGraphicFramePr>
        <p:xfrm>
          <a:off x="581891" y="1477180"/>
          <a:ext cx="7819901" cy="382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4" imgW="7553188" imgH="3895588" progId="Excel.Sheet.8">
                  <p:embed/>
                </p:oleObj>
              </mc:Choice>
              <mc:Fallback>
                <p:oleObj name="Chart" r:id="rId4" imgW="7553188" imgH="3895588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91" y="1477180"/>
                        <a:ext cx="7819901" cy="3825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6265" y="5332020"/>
            <a:ext cx="7813964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70000"/>
                </a:solidFill>
              </a:rPr>
              <a:t> Una disminución significativa a lo largo de la frontera sudoeste desde agosto de 2011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s-ES" sz="600" b="1" dirty="0" smtClean="0">
              <a:solidFill>
                <a:srgbClr val="07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70000"/>
                </a:solidFill>
              </a:rPr>
              <a:t>  Un leve cambio en el número de personas encontradas del sur de Texas a Arizona</a:t>
            </a:r>
            <a:endParaRPr lang="es-ES" dirty="0">
              <a:solidFill>
                <a:srgbClr val="07000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610600" cy="914400"/>
          </a:xfrm>
        </p:spPr>
        <p:txBody>
          <a:bodyPr anchor="ctr"/>
          <a:lstStyle/>
          <a:p>
            <a:pPr algn="ctr"/>
            <a:r>
              <a:rPr lang="es-ES" sz="4000" dirty="0" smtClean="0">
                <a:ea typeface="ＭＳ Ｐゴシック"/>
              </a:rPr>
              <a:t>Otros encuentros con ciudadanos del sur de Asia en la frontera sudoeste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fld id="{D539B906-A58D-4813-AE41-3EAFE8721CC5}" type="slidenum">
              <a:rPr lang="es-ES" sz="1100" smtClean="0">
                <a:solidFill>
                  <a:srgbClr val="000063"/>
                </a:solidFill>
              </a:rPr>
              <a:pPr eaLnBrk="0" hangingPunct="0"/>
              <a:t>3</a:t>
            </a:fld>
            <a:endParaRPr lang="es-ES" sz="1100">
              <a:solidFill>
                <a:srgbClr val="000063"/>
              </a:solidFill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602600"/>
              </p:ext>
            </p:extLst>
          </p:nvPr>
        </p:nvGraphicFramePr>
        <p:xfrm>
          <a:off x="492125" y="1369769"/>
          <a:ext cx="8081859" cy="377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5" imgW="6734211" imgH="3524301" progId="Excel.Sheet.8">
                  <p:embed/>
                </p:oleObj>
              </mc:Choice>
              <mc:Fallback>
                <p:oleObj name="Chart" r:id="rId5" imgW="6734211" imgH="3524301" progId="Excel.Sheet.8">
                  <p:embed/>
                  <p:pic>
                    <p:nvPicPr>
                      <p:cNvPr id="0" name="Pictur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369769"/>
                        <a:ext cx="8081859" cy="3771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891" y="5066151"/>
            <a:ext cx="7920841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b="1" dirty="0">
                <a:solidFill>
                  <a:srgbClr val="070000"/>
                </a:solidFill>
              </a:rPr>
              <a:t> </a:t>
            </a:r>
            <a:r>
              <a:rPr lang="es-ES" b="1" dirty="0" smtClean="0">
                <a:solidFill>
                  <a:srgbClr val="070000"/>
                </a:solidFill>
              </a:rPr>
              <a:t>Se encontró a pocas personas, en comparación con el número de ciudadanos de la India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s-ES" sz="600" b="1" dirty="0" smtClean="0">
              <a:solidFill>
                <a:srgbClr val="07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70000"/>
                </a:solidFill>
              </a:rPr>
              <a:t>  No hay incrementos alarmantes: el número de personas encontradas es estable, en comparación con los 2 años anteriores</a:t>
            </a:r>
            <a:endParaRPr lang="es-ES" b="1" dirty="0">
              <a:solidFill>
                <a:srgbClr val="07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304800" y="312760"/>
            <a:ext cx="8610600" cy="914400"/>
          </a:xfrm>
        </p:spPr>
        <p:txBody>
          <a:bodyPr anchor="ctr"/>
          <a:lstStyle/>
          <a:p>
            <a:pPr algn="ctr"/>
            <a:r>
              <a:rPr lang="es-ES" sz="4000" dirty="0" smtClean="0">
                <a:ea typeface="ＭＳ Ｐゴシック"/>
              </a:rPr>
              <a:t>Rutas de tráfico de migrantes </a:t>
            </a:r>
            <a:br>
              <a:rPr lang="es-ES" sz="4000" dirty="0" smtClean="0">
                <a:ea typeface="ＭＳ Ｐゴシック"/>
              </a:rPr>
            </a:br>
            <a:r>
              <a:rPr lang="es-ES" sz="4000" dirty="0">
                <a:ea typeface="ＭＳ Ｐゴシック"/>
              </a:rPr>
              <a:t>d</a:t>
            </a:r>
            <a:r>
              <a:rPr lang="es-ES" sz="4000" dirty="0" smtClean="0">
                <a:ea typeface="ＭＳ Ｐゴシック"/>
              </a:rPr>
              <a:t>el sur de Asia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fld id="{CA249FFD-8733-4919-AC0D-F6D21A29DE6E}" type="slidenum">
              <a:rPr lang="en-US" sz="1100">
                <a:solidFill>
                  <a:srgbClr val="000063"/>
                </a:solidFill>
              </a:rPr>
              <a:pPr eaLnBrk="0" hangingPunct="0"/>
              <a:t>4</a:t>
            </a:fld>
            <a:endParaRPr lang="en-US" sz="1100">
              <a:solidFill>
                <a:srgbClr val="000063"/>
              </a:solidFill>
            </a:endParaRPr>
          </a:p>
        </p:txBody>
      </p:sp>
      <p:pic>
        <p:nvPicPr>
          <p:cNvPr id="12" name="Picture 11" descr="ASI TCN Rou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644" y="1454430"/>
            <a:ext cx="7647709" cy="44696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04800" y="146712"/>
            <a:ext cx="8610600" cy="1295400"/>
          </a:xfrm>
        </p:spPr>
        <p:txBody>
          <a:bodyPr/>
          <a:lstStyle/>
          <a:p>
            <a:pPr algn="ctr"/>
            <a:r>
              <a:rPr lang="es-ES" sz="4000" dirty="0" smtClean="0">
                <a:ea typeface="ＭＳ Ｐゴシック"/>
              </a:rPr>
              <a:t>Encuentros con ciudadanos del </a:t>
            </a:r>
            <a:br>
              <a:rPr lang="es-ES" sz="4000" dirty="0" smtClean="0">
                <a:ea typeface="ＭＳ Ｐゴシック"/>
              </a:rPr>
            </a:br>
            <a:r>
              <a:rPr lang="es-ES" sz="4000" dirty="0" smtClean="0">
                <a:ea typeface="ＭＳ Ｐゴシック"/>
              </a:rPr>
              <a:t>África Oriental</a:t>
            </a:r>
            <a:endParaRPr lang="es-ES" sz="4000" dirty="0" smtClean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F208D1-1AA5-443D-B2E7-D448EF1C73B5}" type="slidenum">
              <a:rPr lang="es-ES" smtClean="0">
                <a:ea typeface="ＭＳ Ｐゴシック"/>
                <a:cs typeface="ＭＳ Ｐゴシック"/>
              </a:rPr>
              <a:pPr/>
              <a:t>5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4098" name="Objec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00552"/>
              </p:ext>
            </p:extLst>
          </p:nvPr>
        </p:nvGraphicFramePr>
        <p:xfrm>
          <a:off x="938150" y="1364985"/>
          <a:ext cx="6982691" cy="386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hart" r:id="rId5" imgW="6858081" imgH="3800328" progId="Excel.Sheet.8">
                  <p:embed/>
                </p:oleObj>
              </mc:Choice>
              <mc:Fallback>
                <p:oleObj name="Chart" r:id="rId5" imgW="6858081" imgH="3800328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50" y="1364985"/>
                        <a:ext cx="6982691" cy="3861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1901" y="5207416"/>
            <a:ext cx="6958940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70000"/>
                </a:solidFill>
              </a:rPr>
              <a:t> Se encontró a pocas personas, en comparación con el número de ciudadanos del sur de Asia que se encontraron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s-ES" sz="600" b="1" dirty="0" smtClean="0">
              <a:solidFill>
                <a:srgbClr val="07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70000"/>
                </a:solidFill>
              </a:rPr>
              <a:t>  No hay incrementos alarmantes: el número de personas encontradas ha bajado desde 2010</a:t>
            </a:r>
            <a:endParaRPr lang="es-ES" dirty="0">
              <a:solidFill>
                <a:srgbClr val="07000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304800" y="78472"/>
            <a:ext cx="8610600" cy="1295400"/>
          </a:xfrm>
        </p:spPr>
        <p:txBody>
          <a:bodyPr/>
          <a:lstStyle/>
          <a:p>
            <a:pPr algn="ctr"/>
            <a:r>
              <a:rPr lang="es-ES" sz="4000" dirty="0" smtClean="0">
                <a:ea typeface="ＭＳ Ｐゴシック"/>
              </a:rPr>
              <a:t>Rutas de tráfico de migrantes </a:t>
            </a:r>
            <a:br>
              <a:rPr lang="es-ES" sz="4000" dirty="0" smtClean="0">
                <a:ea typeface="ＭＳ Ｐゴシック"/>
              </a:rPr>
            </a:br>
            <a:r>
              <a:rPr lang="es-ES" sz="4000" dirty="0" smtClean="0">
                <a:ea typeface="ＭＳ Ｐゴシック"/>
              </a:rPr>
              <a:t>del África Oriental</a:t>
            </a:r>
            <a:endParaRPr lang="es-ES" sz="4000" dirty="0" smtClean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879B45-674B-4321-A7D4-CC32DDCAAC35}" type="slidenum">
              <a:rPr lang="es-ES" smtClean="0">
                <a:ea typeface="ＭＳ Ｐゴシック"/>
                <a:cs typeface="ＭＳ Ｐゴシック"/>
              </a:rPr>
              <a:pPr/>
              <a:t>6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pic>
        <p:nvPicPr>
          <p:cNvPr id="5" name="Content Placeholder 4" descr="ASI East Afric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7516" y="1449759"/>
            <a:ext cx="7754587" cy="4547035"/>
          </a:xfrm>
          <a:ln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95400"/>
          </a:xfrm>
        </p:spPr>
        <p:txBody>
          <a:bodyPr/>
          <a:lstStyle/>
          <a:p>
            <a:r>
              <a:rPr lang="es-ES" sz="4000" smtClean="0">
                <a:ea typeface="ＭＳ Ｐゴシック"/>
              </a:rPr>
              <a:t>Estrategia de mitigación</a:t>
            </a:r>
            <a:endParaRPr lang="es-ES" sz="4000" smtClean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777BA5-2397-4A59-AF54-E4B79366628C}" type="slidenum">
              <a:rPr lang="es-ES" smtClean="0">
                <a:ea typeface="ＭＳ Ｐゴシック"/>
                <a:cs typeface="ＭＳ Ｐゴシック"/>
              </a:rPr>
              <a:pPr/>
              <a:t>7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9221" name="Content Placeholder 7"/>
          <p:cNvSpPr>
            <a:spLocks noGrp="1"/>
          </p:cNvSpPr>
          <p:nvPr>
            <p:ph idx="1"/>
          </p:nvPr>
        </p:nvSpPr>
        <p:spPr bwMode="auto">
          <a:xfrm>
            <a:off x="349250" y="1531938"/>
            <a:ext cx="8428038" cy="4625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lvl="2" indent="-223838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s-ES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223838" lvl="2" indent="-223838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s-ES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lvl="2" indent="0">
              <a:spcBef>
                <a:spcPts val="4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s-ES" sz="14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010" y="1555668"/>
            <a:ext cx="83246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333333"/>
              </a:buClr>
            </a:pPr>
            <a:r>
              <a:rPr lang="es-ES" sz="3200" dirty="0" smtClean="0">
                <a:solidFill>
                  <a:srgbClr val="070000"/>
                </a:solidFill>
              </a:rPr>
              <a:t>Identificar el potencial para desbaratar los flujos de migración ilegal y ejercer presión sobre ellos en diferentes etapas del proceso de migración</a:t>
            </a:r>
          </a:p>
          <a:p>
            <a:pPr>
              <a:lnSpc>
                <a:spcPct val="80000"/>
              </a:lnSpc>
              <a:buClr>
                <a:srgbClr val="333333"/>
              </a:buClr>
            </a:pPr>
            <a:endParaRPr lang="es-ES" sz="3200" dirty="0" smtClean="0">
              <a:solidFill>
                <a:srgbClr val="070000"/>
              </a:solidFill>
            </a:endParaRPr>
          </a:p>
          <a:p>
            <a:pPr lvl="1">
              <a:lnSpc>
                <a:spcPct val="80000"/>
              </a:lnSpc>
              <a:buClr>
                <a:srgbClr val="333333"/>
              </a:buClr>
              <a:buFont typeface="Wingdings" pitchFamily="2" charset="2"/>
              <a:buChar char="Ø"/>
            </a:pPr>
            <a:r>
              <a:rPr lang="es-ES" sz="3200" dirty="0" smtClean="0">
                <a:solidFill>
                  <a:srgbClr val="070000"/>
                </a:solidFill>
              </a:rPr>
              <a:t>Origen</a:t>
            </a:r>
          </a:p>
          <a:p>
            <a:pPr lvl="1">
              <a:lnSpc>
                <a:spcPct val="80000"/>
              </a:lnSpc>
              <a:buClr>
                <a:srgbClr val="333333"/>
              </a:buClr>
              <a:buFont typeface="Wingdings" pitchFamily="2" charset="2"/>
              <a:buChar char="Ø"/>
            </a:pPr>
            <a:r>
              <a:rPr lang="es-ES" sz="3200" dirty="0" smtClean="0">
                <a:solidFill>
                  <a:srgbClr val="070000"/>
                </a:solidFill>
              </a:rPr>
              <a:t>Países de tránsito iniciales</a:t>
            </a:r>
          </a:p>
          <a:p>
            <a:pPr lvl="1">
              <a:lnSpc>
                <a:spcPct val="80000"/>
              </a:lnSpc>
              <a:buClr>
                <a:srgbClr val="333333"/>
              </a:buClr>
              <a:buFont typeface="Wingdings" pitchFamily="2" charset="2"/>
              <a:buChar char="Ø"/>
            </a:pPr>
            <a:r>
              <a:rPr lang="es-ES" sz="3200" dirty="0" smtClean="0">
                <a:solidFill>
                  <a:srgbClr val="070000"/>
                </a:solidFill>
              </a:rPr>
              <a:t>Países de tránsito en Sudamérica y Centroamérica</a:t>
            </a:r>
          </a:p>
          <a:p>
            <a:pPr lvl="1">
              <a:lnSpc>
                <a:spcPct val="80000"/>
              </a:lnSpc>
              <a:buClr>
                <a:srgbClr val="333333"/>
              </a:buClr>
              <a:buFont typeface="Wingdings" pitchFamily="2" charset="2"/>
              <a:buChar char="Ø"/>
            </a:pPr>
            <a:r>
              <a:rPr lang="es-ES" sz="3200" dirty="0" smtClean="0">
                <a:solidFill>
                  <a:srgbClr val="070000"/>
                </a:solidFill>
              </a:rPr>
              <a:t>Detención en Norteamérica</a:t>
            </a:r>
            <a:endParaRPr lang="es-ES" sz="3200" dirty="0">
              <a:solidFill>
                <a:srgbClr val="07000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95400"/>
          </a:xfrm>
        </p:spPr>
        <p:txBody>
          <a:bodyPr/>
          <a:lstStyle/>
          <a:p>
            <a:r>
              <a:rPr lang="es-ES" sz="4000" smtClean="0">
                <a:ea typeface="ＭＳ Ｐゴシック"/>
              </a:rPr>
              <a:t>Manejo de identidad</a:t>
            </a:r>
            <a:endParaRPr lang="es-ES" sz="4000" smtClean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370CC7-7E40-4DB2-9544-0E9C9C2B8123}" type="slidenum">
              <a:rPr lang="es-ES" smtClean="0">
                <a:ea typeface="ＭＳ Ｐゴシック"/>
                <a:cs typeface="ＭＳ Ｐゴシック"/>
              </a:rPr>
              <a:pPr/>
              <a:t>8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9221" name="Content Placeholder 7"/>
          <p:cNvSpPr>
            <a:spLocks noGrp="1"/>
          </p:cNvSpPr>
          <p:nvPr>
            <p:ph idx="1"/>
          </p:nvPr>
        </p:nvSpPr>
        <p:spPr bwMode="auto">
          <a:xfrm>
            <a:off x="385763" y="1353566"/>
            <a:ext cx="8240712" cy="4625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33"/>
              </a:buClr>
            </a:pPr>
            <a:r>
              <a:rPr lang="es-ES" dirty="0" smtClean="0"/>
              <a:t>El manejo de identidad es un componente clave en la lucha contra el movimiento ilegal de personas de cualquier nacionalidad y las actividades de criminales o terroristas. </a:t>
            </a:r>
          </a:p>
          <a:p>
            <a:pPr>
              <a:buClr>
                <a:srgbClr val="333333"/>
              </a:buClr>
            </a:pPr>
            <a:r>
              <a:rPr lang="es-ES" sz="1800" dirty="0" smtClean="0"/>
              <a:t>Recolección de información biométrica y biográfica en las etapas más tempranas que sea posible </a:t>
            </a:r>
            <a:r>
              <a:rPr lang="es-ES" sz="1800" dirty="0"/>
              <a:t>d</a:t>
            </a:r>
            <a:r>
              <a:rPr lang="es-ES" sz="1800" dirty="0" smtClean="0"/>
              <a:t>el proceso de migración.</a:t>
            </a:r>
          </a:p>
          <a:p>
            <a:pPr lvl="1">
              <a:buClr>
                <a:srgbClr val="333333"/>
              </a:buClr>
              <a:buFont typeface="Wingdings" pitchFamily="2" charset="2"/>
              <a:buChar char="Ø"/>
            </a:pPr>
            <a:r>
              <a:rPr lang="es-ES" sz="1800" dirty="0" smtClean="0"/>
              <a:t>Compartir datos biométricos entre los países de tránsito y de origen permitirá confirmar quiénes son los migrantes y ayudar a repatriar a los viajeros indocumentados.</a:t>
            </a:r>
            <a:r>
              <a:rPr lang="es-ES" sz="2000" dirty="0" smtClean="0"/>
              <a:t> </a:t>
            </a:r>
          </a:p>
          <a:p>
            <a:pPr marL="0" lvl="2" indent="0">
              <a:spcBef>
                <a:spcPts val="4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s-E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7" name="Picture 4" descr="FingerPrint_jpg_Icon_by_DontStealMy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038" y="4335004"/>
            <a:ext cx="1227138" cy="1771650"/>
          </a:xfrm>
          <a:prstGeom prst="rect">
            <a:avLst/>
          </a:prstGeom>
          <a:noFill/>
        </p:spPr>
      </p:pic>
      <p:pic>
        <p:nvPicPr>
          <p:cNvPr id="8" name="Picture 5" descr="face-recognition g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263" y="4142029"/>
            <a:ext cx="1482725" cy="2266950"/>
          </a:xfrm>
          <a:prstGeom prst="rect">
            <a:avLst/>
          </a:prstGeom>
          <a:noFill/>
        </p:spPr>
      </p:pic>
      <p:pic>
        <p:nvPicPr>
          <p:cNvPr id="2" name="Picture 2" descr="http://www.nripad.com/wp-content/uploads/2010/05/NRIs-to-surrender-their-Indian-passports-to-Indian-Consu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6514" y="4186500"/>
            <a:ext cx="1372319" cy="19520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95400"/>
          </a:xfrm>
        </p:spPr>
        <p:txBody>
          <a:bodyPr/>
          <a:lstStyle/>
          <a:p>
            <a:r>
              <a:rPr lang="es-ES" sz="4000" dirty="0" smtClean="0">
                <a:ea typeface="ＭＳ Ｐゴシック"/>
              </a:rPr>
              <a:t>Programas existentes</a:t>
            </a:r>
            <a:endParaRPr lang="es-ES" sz="4000" dirty="0" smtClean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99C6D2-B82B-493A-A9B4-CD1B36ACBC56}" type="slidenum">
              <a:rPr lang="es-ES" smtClean="0">
                <a:ea typeface="ＭＳ Ｐゴシック"/>
                <a:cs typeface="ＭＳ Ｐゴシック"/>
              </a:rPr>
              <a:pPr/>
              <a:t>9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9221" name="Content Placeholder 7"/>
          <p:cNvSpPr>
            <a:spLocks noGrp="1"/>
          </p:cNvSpPr>
          <p:nvPr>
            <p:ph idx="1"/>
          </p:nvPr>
        </p:nvSpPr>
        <p:spPr bwMode="auto">
          <a:xfrm>
            <a:off x="385763" y="1544638"/>
            <a:ext cx="8428037" cy="4625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Sistema avanzado de intercambio de información de pasajeros (APIS, siglas en inglés): intercambio de información entre </a:t>
            </a:r>
            <a:r>
              <a:rPr lang="es-ES" dirty="0" err="1" smtClean="0">
                <a:solidFill>
                  <a:schemeClr val="bg1"/>
                </a:solidFill>
              </a:rPr>
              <a:t>MOUs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Programa Conjunto de Seguridad (JSP, siglas en inglés)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Unidades de investigación de crimen transnacional (TCIU, siglas en inglés)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Capacitación y asistencia técnica a través de CARSI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Personal del Departamento de                                                 Seguridad Nacional ubicado en                                         Centroamérica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039" y="4397480"/>
            <a:ext cx="2790701" cy="20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DHS_Template_White</Template>
  <TotalTime>16125</TotalTime>
  <Words>363</Words>
  <Application>Microsoft Office PowerPoint</Application>
  <PresentationFormat>On-screen Show (4:3)</PresentationFormat>
  <Paragraphs>53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DHS_Template_White</vt:lpstr>
      <vt:lpstr>Custom Design</vt:lpstr>
      <vt:lpstr>Chart</vt:lpstr>
      <vt:lpstr>Migrantes de terceros países  Grupo de trabajo ad-hoc  sobre flujos extracontinentales  Conferencia Regional sobre Migración</vt:lpstr>
      <vt:lpstr>Encuentros con ciudadanos de la India en la frontera sudoeste</vt:lpstr>
      <vt:lpstr>Otros encuentros con ciudadanos del sur de Asia en la frontera sudoeste</vt:lpstr>
      <vt:lpstr>Rutas de tráfico de migrantes  del sur de Asia</vt:lpstr>
      <vt:lpstr>Encuentros con ciudadanos del  África Oriental</vt:lpstr>
      <vt:lpstr>Rutas de tráfico de migrantes  del África Oriental</vt:lpstr>
      <vt:lpstr>Estrategia de mitigación</vt:lpstr>
      <vt:lpstr>Manejo de identidad</vt:lpstr>
      <vt:lpstr>Programas existentes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- 42 pt Times New Roman, White</dc:title>
  <dc:creator>Joseph B. Adamoli</dc:creator>
  <cp:lastModifiedBy>CON Ana Paola</cp:lastModifiedBy>
  <cp:revision>573</cp:revision>
  <cp:lastPrinted>2002-02-25T16:50:36Z</cp:lastPrinted>
  <dcterms:created xsi:type="dcterms:W3CDTF">2010-08-06T00:31:06Z</dcterms:created>
  <dcterms:modified xsi:type="dcterms:W3CDTF">2017-03-03T19:56:38Z</dcterms:modified>
</cp:coreProperties>
</file>